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9" r:id="rId4"/>
    <p:sldId id="266" r:id="rId5"/>
    <p:sldId id="271" r:id="rId6"/>
    <p:sldId id="274" r:id="rId7"/>
    <p:sldId id="276" r:id="rId8"/>
    <p:sldId id="277"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hPYwJVhqg5OPuryMCw3TPzBjR8J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0066"/>
    <a:srgbClr val="FF9900"/>
    <a:srgbClr val="CC0000"/>
    <a:srgbClr val="FF3300"/>
    <a:srgbClr val="5F012E"/>
    <a:srgbClr val="B9B9B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24" autoAdjust="0"/>
    <p:restoredTop sz="94694"/>
  </p:normalViewPr>
  <p:slideViewPr>
    <p:cSldViewPr>
      <p:cViewPr varScale="1">
        <p:scale>
          <a:sx n="59" d="100"/>
          <a:sy n="59" d="100"/>
        </p:scale>
        <p:origin x="1248" y="5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23" Type="http://schemas.openxmlformats.org/officeDocument/2006/relationships/tableStyles" Target="tableStyles.xml"/><Relationship Id="rId10" Type="http://schemas.openxmlformats.org/officeDocument/2006/relationships/notesMaster" Target="notesMasters/notesMaster1.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69" name="Google Shape;6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75" name="Google Shape;7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0" name="Google Shape;9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769802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09A6A503-C2E8-116B-341F-6B900A53CEB1}"/>
            </a:ext>
          </a:extLst>
        </p:cNvPr>
        <p:cNvGrpSpPr/>
        <p:nvPr/>
      </p:nvGrpSpPr>
      <p:grpSpPr>
        <a:xfrm>
          <a:off x="0" y="0"/>
          <a:ext cx="0" cy="0"/>
          <a:chOff x="0" y="0"/>
          <a:chExt cx="0" cy="0"/>
        </a:xfrm>
      </p:grpSpPr>
      <p:sp>
        <p:nvSpPr>
          <p:cNvPr id="164" name="Google Shape;164;g3347087103a_3_0:notes">
            <a:extLst>
              <a:ext uri="{FF2B5EF4-FFF2-40B4-BE49-F238E27FC236}">
                <a16:creationId xmlns:a16="http://schemas.microsoft.com/office/drawing/2014/main" id="{A9187FB8-F1FB-09B9-673F-F1FF9DC4620A}"/>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5" name="Google Shape;165;g3347087103a_3_0:notes">
            <a:extLst>
              <a:ext uri="{FF2B5EF4-FFF2-40B4-BE49-F238E27FC236}">
                <a16:creationId xmlns:a16="http://schemas.microsoft.com/office/drawing/2014/main" id="{E141820B-77EC-FA97-DBF2-EF061D36AD8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45780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69" name="Google Shape;6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a:extLst>
            <a:ext uri="{FF2B5EF4-FFF2-40B4-BE49-F238E27FC236}">
              <a16:creationId xmlns:a16="http://schemas.microsoft.com/office/drawing/2014/main" id="{EB80034C-3055-99CD-B0C4-EE66D19984E8}"/>
            </a:ext>
          </a:extLst>
        </p:cNvPr>
        <p:cNvGrpSpPr/>
        <p:nvPr/>
      </p:nvGrpSpPr>
      <p:grpSpPr>
        <a:xfrm>
          <a:off x="0" y="0"/>
          <a:ext cx="0" cy="0"/>
          <a:chOff x="0" y="0"/>
          <a:chExt cx="0" cy="0"/>
        </a:xfrm>
      </p:grpSpPr>
      <p:sp>
        <p:nvSpPr>
          <p:cNvPr id="68" name="Google Shape;68;p1:notes">
            <a:extLst>
              <a:ext uri="{FF2B5EF4-FFF2-40B4-BE49-F238E27FC236}">
                <a16:creationId xmlns:a16="http://schemas.microsoft.com/office/drawing/2014/main" id="{1978B826-D5A0-159F-3EF7-7B1F84BF5E8A}"/>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69" name="Google Shape;69;p1:notes">
            <a:extLst>
              <a:ext uri="{FF2B5EF4-FFF2-40B4-BE49-F238E27FC236}">
                <a16:creationId xmlns:a16="http://schemas.microsoft.com/office/drawing/2014/main" id="{5585809E-8D36-03B1-148A-1CD5212355A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725302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a:extLst>
            <a:ext uri="{FF2B5EF4-FFF2-40B4-BE49-F238E27FC236}">
              <a16:creationId xmlns:a16="http://schemas.microsoft.com/office/drawing/2014/main" id="{3624E391-1DCF-E32B-FA3A-3F2A706EE2B4}"/>
            </a:ext>
          </a:extLst>
        </p:cNvPr>
        <p:cNvGrpSpPr/>
        <p:nvPr/>
      </p:nvGrpSpPr>
      <p:grpSpPr>
        <a:xfrm>
          <a:off x="0" y="0"/>
          <a:ext cx="0" cy="0"/>
          <a:chOff x="0" y="0"/>
          <a:chExt cx="0" cy="0"/>
        </a:xfrm>
      </p:grpSpPr>
      <p:sp>
        <p:nvSpPr>
          <p:cNvPr id="68" name="Google Shape;68;p1:notes">
            <a:extLst>
              <a:ext uri="{FF2B5EF4-FFF2-40B4-BE49-F238E27FC236}">
                <a16:creationId xmlns:a16="http://schemas.microsoft.com/office/drawing/2014/main" id="{87F39955-91DE-7AF3-E491-29CFB8F2A02A}"/>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69" name="Google Shape;69;p1:notes">
            <a:extLst>
              <a:ext uri="{FF2B5EF4-FFF2-40B4-BE49-F238E27FC236}">
                <a16:creationId xmlns:a16="http://schemas.microsoft.com/office/drawing/2014/main" id="{E63BDC85-4005-388B-84FC-F5E531216A7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7845185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Diapositiva titolo" type="tx">
  <p:cSld name="TITLE_AND_BODY">
    <p:spTree>
      <p:nvGrpSpPr>
        <p:cNvPr id="1" name="Shape 12"/>
        <p:cNvGrpSpPr/>
        <p:nvPr/>
      </p:nvGrpSpPr>
      <p:grpSpPr>
        <a:xfrm>
          <a:off x="0" y="0"/>
          <a:ext cx="0" cy="0"/>
          <a:chOff x="0" y="0"/>
          <a:chExt cx="0" cy="0"/>
        </a:xfrm>
      </p:grpSpPr>
      <p:pic>
        <p:nvPicPr>
          <p:cNvPr id="13" name="Google Shape;13;p14" descr="Immagine 6"/>
          <p:cNvPicPr preferRelativeResize="0"/>
          <p:nvPr/>
        </p:nvPicPr>
        <p:blipFill rotWithShape="1">
          <a:blip r:embed="rId2">
            <a:alphaModFix/>
          </a:blip>
          <a:srcRect/>
          <a:stretch/>
        </p:blipFill>
        <p:spPr>
          <a:xfrm>
            <a:off x="0" y="5996432"/>
            <a:ext cx="12192000" cy="861568"/>
          </a:xfrm>
          <a:prstGeom prst="rect">
            <a:avLst/>
          </a:prstGeom>
          <a:noFill/>
          <a:ln>
            <a:noFill/>
          </a:ln>
        </p:spPr>
      </p:pic>
      <p:pic>
        <p:nvPicPr>
          <p:cNvPr id="14" name="Google Shape;14;p14" descr="Immagine 7"/>
          <p:cNvPicPr preferRelativeResize="0"/>
          <p:nvPr/>
        </p:nvPicPr>
        <p:blipFill rotWithShape="1">
          <a:blip r:embed="rId3">
            <a:alphaModFix/>
          </a:blip>
          <a:srcRect/>
          <a:stretch/>
        </p:blipFill>
        <p:spPr>
          <a:xfrm>
            <a:off x="0" y="839531"/>
            <a:ext cx="12192000" cy="373889"/>
          </a:xfrm>
          <a:prstGeom prst="rect">
            <a:avLst/>
          </a:prstGeom>
          <a:noFill/>
          <a:ln>
            <a:noFill/>
          </a:ln>
        </p:spPr>
      </p:pic>
      <p:pic>
        <p:nvPicPr>
          <p:cNvPr id="15" name="Google Shape;15;p14" descr="Immagine 8"/>
          <p:cNvPicPr preferRelativeResize="0"/>
          <p:nvPr/>
        </p:nvPicPr>
        <p:blipFill rotWithShape="1">
          <a:blip r:embed="rId4">
            <a:alphaModFix/>
          </a:blip>
          <a:srcRect/>
          <a:stretch/>
        </p:blipFill>
        <p:spPr>
          <a:xfrm>
            <a:off x="504825" y="506922"/>
            <a:ext cx="2076450" cy="1039105"/>
          </a:xfrm>
          <a:prstGeom prst="rect">
            <a:avLst/>
          </a:prstGeom>
          <a:noFill/>
          <a:ln>
            <a:noFill/>
          </a:ln>
        </p:spPr>
      </p:pic>
      <p:sp>
        <p:nvSpPr>
          <p:cNvPr id="16" name="Google Shape;16;p14"/>
          <p:cNvSpPr txBox="1">
            <a:spLocks noGrp="1"/>
          </p:cNvSpPr>
          <p:nvPr>
            <p:ph type="sldNum" idx="12"/>
          </p:nvPr>
        </p:nvSpPr>
        <p:spPr>
          <a:xfrm>
            <a:off x="11933377" y="47942"/>
            <a:ext cx="258625"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mmagine con didascalia">
  <p:cSld name="Immagine con didascalia">
    <p:spTree>
      <p:nvGrpSpPr>
        <p:cNvPr id="1" name="Shape 48"/>
        <p:cNvGrpSpPr/>
        <p:nvPr/>
      </p:nvGrpSpPr>
      <p:grpSpPr>
        <a:xfrm>
          <a:off x="0" y="0"/>
          <a:ext cx="0" cy="0"/>
          <a:chOff x="0" y="0"/>
          <a:chExt cx="0" cy="0"/>
        </a:xfrm>
      </p:grpSpPr>
      <p:sp>
        <p:nvSpPr>
          <p:cNvPr id="49" name="Google Shape;49;p23"/>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50" name="Google Shape;50;p23"/>
          <p:cNvSpPr>
            <a:spLocks noGrp="1"/>
          </p:cNvSpPr>
          <p:nvPr>
            <p:ph type="pic" idx="2"/>
          </p:nvPr>
        </p:nvSpPr>
        <p:spPr>
          <a:xfrm>
            <a:off x="5183187" y="987425"/>
            <a:ext cx="6172201" cy="4873625"/>
          </a:xfrm>
          <a:prstGeom prst="rect">
            <a:avLst/>
          </a:prstGeom>
          <a:noFill/>
          <a:ln>
            <a:noFill/>
          </a:ln>
        </p:spPr>
      </p:sp>
      <p:sp>
        <p:nvSpPr>
          <p:cNvPr id="51" name="Google Shape;51;p23"/>
          <p:cNvSpPr txBox="1">
            <a:spLocks noGrp="1"/>
          </p:cNvSpPr>
          <p:nvPr>
            <p:ph type="body" idx="1"/>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000000"/>
              </a:buClr>
              <a:buSzPts val="1600"/>
              <a:buFont typeface="Calibri"/>
              <a:buNone/>
              <a:defRPr sz="1600"/>
            </a:lvl1pPr>
            <a:lvl2pPr marL="914400" lvl="1" indent="-228600" algn="l">
              <a:lnSpc>
                <a:spcPct val="90000"/>
              </a:lnSpc>
              <a:spcBef>
                <a:spcPts val="1000"/>
              </a:spcBef>
              <a:spcAft>
                <a:spcPts val="0"/>
              </a:spcAft>
              <a:buClr>
                <a:srgbClr val="000000"/>
              </a:buClr>
              <a:buSzPts val="1600"/>
              <a:buFont typeface="Calibri"/>
              <a:buNone/>
              <a:defRPr sz="1600"/>
            </a:lvl2pPr>
            <a:lvl3pPr marL="1371600" lvl="2" indent="-228600" algn="l">
              <a:lnSpc>
                <a:spcPct val="90000"/>
              </a:lnSpc>
              <a:spcBef>
                <a:spcPts val="1000"/>
              </a:spcBef>
              <a:spcAft>
                <a:spcPts val="0"/>
              </a:spcAft>
              <a:buClr>
                <a:srgbClr val="000000"/>
              </a:buClr>
              <a:buSzPts val="1600"/>
              <a:buFont typeface="Calibri"/>
              <a:buNone/>
              <a:defRPr sz="1600"/>
            </a:lvl3pPr>
            <a:lvl4pPr marL="1828800" lvl="3" indent="-228600" algn="l">
              <a:lnSpc>
                <a:spcPct val="90000"/>
              </a:lnSpc>
              <a:spcBef>
                <a:spcPts val="1000"/>
              </a:spcBef>
              <a:spcAft>
                <a:spcPts val="0"/>
              </a:spcAft>
              <a:buClr>
                <a:srgbClr val="000000"/>
              </a:buClr>
              <a:buSzPts val="1600"/>
              <a:buFont typeface="Calibri"/>
              <a:buNone/>
              <a:defRPr sz="1600"/>
            </a:lvl4pPr>
            <a:lvl5pPr marL="2286000" lvl="4" indent="-228600" algn="l">
              <a:lnSpc>
                <a:spcPct val="90000"/>
              </a:lnSpc>
              <a:spcBef>
                <a:spcPts val="1000"/>
              </a:spcBef>
              <a:spcAft>
                <a:spcPts val="0"/>
              </a:spcAft>
              <a:buClr>
                <a:srgbClr val="000000"/>
              </a:buClr>
              <a:buSzPts val="1600"/>
              <a:buFont typeface="Calibri"/>
              <a:buNone/>
              <a:defRPr sz="16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52" name="Google Shape;52;p23"/>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testo verticale">
  <p:cSld name="Titolo e testo verticale">
    <p:spTree>
      <p:nvGrpSpPr>
        <p:cNvPr id="1" name="Shape 53"/>
        <p:cNvGrpSpPr/>
        <p:nvPr/>
      </p:nvGrpSpPr>
      <p:grpSpPr>
        <a:xfrm>
          <a:off x="0" y="0"/>
          <a:ext cx="0" cy="0"/>
          <a:chOff x="0" y="0"/>
          <a:chExt cx="0" cy="0"/>
        </a:xfrm>
      </p:grpSpPr>
      <p:sp>
        <p:nvSpPr>
          <p:cNvPr id="54" name="Google Shape;54;p24"/>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55" name="Google Shape;55;p24"/>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56" name="Google Shape;56;p24"/>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olo e testo verticale">
  <p:cSld name="1_Titolo e testo verticale">
    <p:spTree>
      <p:nvGrpSpPr>
        <p:cNvPr id="1" name="Shape 57"/>
        <p:cNvGrpSpPr/>
        <p:nvPr/>
      </p:nvGrpSpPr>
      <p:grpSpPr>
        <a:xfrm>
          <a:off x="0" y="0"/>
          <a:ext cx="0" cy="0"/>
          <a:chOff x="0" y="0"/>
          <a:chExt cx="0" cy="0"/>
        </a:xfrm>
      </p:grpSpPr>
      <p:sp>
        <p:nvSpPr>
          <p:cNvPr id="58" name="Google Shape;58;p25"/>
          <p:cNvSpPr txBox="1">
            <a:spLocks noGrp="1"/>
          </p:cNvSpPr>
          <p:nvPr>
            <p:ph type="title"/>
          </p:nvPr>
        </p:nvSpPr>
        <p:spPr>
          <a:xfrm>
            <a:off x="8724900" y="365125"/>
            <a:ext cx="2628900" cy="5811838"/>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59" name="Google Shape;59;p25"/>
          <p:cNvSpPr txBox="1">
            <a:spLocks noGrp="1"/>
          </p:cNvSpPr>
          <p:nvPr>
            <p:ph type="body" idx="1"/>
          </p:nvPr>
        </p:nvSpPr>
        <p:spPr>
          <a:xfrm>
            <a:off x="838200" y="365125"/>
            <a:ext cx="7734300" cy="58118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60" name="Google Shape;60;p25"/>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Layout personalizzato">
  <p:cSld name="Layout personalizzato">
    <p:spTree>
      <p:nvGrpSpPr>
        <p:cNvPr id="1" name="Shape 61"/>
        <p:cNvGrpSpPr/>
        <p:nvPr/>
      </p:nvGrpSpPr>
      <p:grpSpPr>
        <a:xfrm>
          <a:off x="0" y="0"/>
          <a:ext cx="0" cy="0"/>
          <a:chOff x="0" y="0"/>
          <a:chExt cx="0" cy="0"/>
        </a:xfrm>
      </p:grpSpPr>
      <p:sp>
        <p:nvSpPr>
          <p:cNvPr id="62" name="Google Shape;62;p26"/>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pic>
        <p:nvPicPr>
          <p:cNvPr id="63" name="Google Shape;63;p26" descr="Immagine 2"/>
          <p:cNvPicPr preferRelativeResize="0"/>
          <p:nvPr/>
        </p:nvPicPr>
        <p:blipFill rotWithShape="1">
          <a:blip r:embed="rId2">
            <a:alphaModFix/>
          </a:blip>
          <a:srcRect/>
          <a:stretch/>
        </p:blipFill>
        <p:spPr>
          <a:xfrm>
            <a:off x="0" y="5996432"/>
            <a:ext cx="12192000" cy="861568"/>
          </a:xfrm>
          <a:prstGeom prst="rect">
            <a:avLst/>
          </a:prstGeom>
          <a:noFill/>
          <a:ln>
            <a:noFill/>
          </a:ln>
        </p:spPr>
      </p:pic>
      <p:pic>
        <p:nvPicPr>
          <p:cNvPr id="64" name="Google Shape;64;p26" descr="Immagine 3"/>
          <p:cNvPicPr preferRelativeResize="0"/>
          <p:nvPr/>
        </p:nvPicPr>
        <p:blipFill rotWithShape="1">
          <a:blip r:embed="rId3">
            <a:alphaModFix/>
          </a:blip>
          <a:srcRect/>
          <a:stretch/>
        </p:blipFill>
        <p:spPr>
          <a:xfrm>
            <a:off x="0" y="839531"/>
            <a:ext cx="12192000" cy="373889"/>
          </a:xfrm>
          <a:prstGeom prst="rect">
            <a:avLst/>
          </a:prstGeom>
          <a:noFill/>
          <a:ln>
            <a:noFill/>
          </a:ln>
        </p:spPr>
      </p:pic>
      <p:pic>
        <p:nvPicPr>
          <p:cNvPr id="65" name="Google Shape;65;p26" descr="Immagine 4"/>
          <p:cNvPicPr preferRelativeResize="0"/>
          <p:nvPr/>
        </p:nvPicPr>
        <p:blipFill rotWithShape="1">
          <a:blip r:embed="rId4">
            <a:alphaModFix/>
          </a:blip>
          <a:srcRect/>
          <a:stretch/>
        </p:blipFill>
        <p:spPr>
          <a:xfrm>
            <a:off x="504825" y="506922"/>
            <a:ext cx="2076450" cy="1039105"/>
          </a:xfrm>
          <a:prstGeom prst="rect">
            <a:avLst/>
          </a:prstGeom>
          <a:noFill/>
          <a:ln>
            <a:noFill/>
          </a:ln>
        </p:spPr>
      </p:pic>
      <p:sp>
        <p:nvSpPr>
          <p:cNvPr id="66" name="Google Shape;66;p26"/>
          <p:cNvSpPr txBox="1">
            <a:spLocks noGrp="1"/>
          </p:cNvSpPr>
          <p:nvPr>
            <p:ph type="sldNum" idx="12"/>
          </p:nvPr>
        </p:nvSpPr>
        <p:spPr>
          <a:xfrm>
            <a:off x="5892800" y="6172200"/>
            <a:ext cx="2844800" cy="36830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7"/>
        <p:cNvGrpSpPr/>
        <p:nvPr/>
      </p:nvGrpSpPr>
      <p:grpSpPr>
        <a:xfrm>
          <a:off x="0" y="0"/>
          <a:ext cx="0" cy="0"/>
          <a:chOff x="0" y="0"/>
          <a:chExt cx="0" cy="0"/>
        </a:xfrm>
      </p:grpSpPr>
      <p:sp>
        <p:nvSpPr>
          <p:cNvPr id="18" name="Google Shape;18;p15"/>
          <p:cNvSpPr txBox="1">
            <a:spLocks noGrp="1"/>
          </p:cNvSpPr>
          <p:nvPr>
            <p:ph type="title"/>
          </p:nvPr>
        </p:nvSpPr>
        <p:spPr>
          <a:xfrm>
            <a:off x="1524000" y="1122362"/>
            <a:ext cx="9144000" cy="2387601"/>
          </a:xfrm>
          <a:prstGeom prst="rect">
            <a:avLst/>
          </a:prstGeom>
          <a:noFill/>
          <a:ln>
            <a:noFill/>
          </a:ln>
        </p:spPr>
        <p:txBody>
          <a:bodyPr spcFirstLastPara="1" wrap="square" lIns="45700" tIns="45700" rIns="45700" bIns="45700" anchor="b" anchorCtr="0">
            <a:normAutofit/>
          </a:bodyPr>
          <a:lstStyle>
            <a:lvl1pPr lvl="0" algn="ctr">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9" name="Google Shape;19;p15"/>
          <p:cNvSpPr txBox="1">
            <a:spLocks noGrp="1"/>
          </p:cNvSpPr>
          <p:nvPr>
            <p:ph type="body" idx="1"/>
          </p:nvPr>
        </p:nvSpPr>
        <p:spPr>
          <a:xfrm>
            <a:off x="1524000" y="3602037"/>
            <a:ext cx="9144000" cy="1655763"/>
          </a:xfrm>
          <a:prstGeom prst="rect">
            <a:avLst/>
          </a:prstGeom>
          <a:noFill/>
          <a:ln>
            <a:noFill/>
          </a:ln>
        </p:spPr>
        <p:txBody>
          <a:bodyPr spcFirstLastPara="1" wrap="square" lIns="45700" tIns="45700" rIns="45700" bIns="45700" anchor="t" anchorCtr="0">
            <a:normAutofit/>
          </a:bodyPr>
          <a:lstStyle>
            <a:lvl1pPr marL="457200" lvl="0" indent="-228600" algn="ctr">
              <a:lnSpc>
                <a:spcPct val="90000"/>
              </a:lnSpc>
              <a:spcBef>
                <a:spcPts val="1000"/>
              </a:spcBef>
              <a:spcAft>
                <a:spcPts val="0"/>
              </a:spcAft>
              <a:buClr>
                <a:srgbClr val="000000"/>
              </a:buClr>
              <a:buSzPts val="2400"/>
              <a:buFont typeface="Calibri"/>
              <a:buNone/>
              <a:defRPr sz="2400"/>
            </a:lvl1pPr>
            <a:lvl2pPr marL="914400" lvl="1" indent="-228600" algn="ctr">
              <a:lnSpc>
                <a:spcPct val="90000"/>
              </a:lnSpc>
              <a:spcBef>
                <a:spcPts val="1000"/>
              </a:spcBef>
              <a:spcAft>
                <a:spcPts val="0"/>
              </a:spcAft>
              <a:buClr>
                <a:srgbClr val="000000"/>
              </a:buClr>
              <a:buSzPts val="2400"/>
              <a:buFont typeface="Calibri"/>
              <a:buNone/>
              <a:defRPr sz="2400"/>
            </a:lvl2pPr>
            <a:lvl3pPr marL="1371600" lvl="2" indent="-228600" algn="ctr">
              <a:lnSpc>
                <a:spcPct val="90000"/>
              </a:lnSpc>
              <a:spcBef>
                <a:spcPts val="1000"/>
              </a:spcBef>
              <a:spcAft>
                <a:spcPts val="0"/>
              </a:spcAft>
              <a:buClr>
                <a:srgbClr val="000000"/>
              </a:buClr>
              <a:buSzPts val="2400"/>
              <a:buFont typeface="Calibri"/>
              <a:buNone/>
              <a:defRPr sz="2400"/>
            </a:lvl3pPr>
            <a:lvl4pPr marL="1828800" lvl="3" indent="-228600" algn="ctr">
              <a:lnSpc>
                <a:spcPct val="90000"/>
              </a:lnSpc>
              <a:spcBef>
                <a:spcPts val="1000"/>
              </a:spcBef>
              <a:spcAft>
                <a:spcPts val="0"/>
              </a:spcAft>
              <a:buClr>
                <a:srgbClr val="000000"/>
              </a:buClr>
              <a:buSzPts val="2400"/>
              <a:buFont typeface="Calibri"/>
              <a:buNone/>
              <a:defRPr sz="2400"/>
            </a:lvl4pPr>
            <a:lvl5pPr marL="2286000" lvl="4" indent="-228600" algn="ctr">
              <a:lnSpc>
                <a:spcPct val="90000"/>
              </a:lnSpc>
              <a:spcBef>
                <a:spcPts val="1000"/>
              </a:spcBef>
              <a:spcAft>
                <a:spcPts val="0"/>
              </a:spcAft>
              <a:buClr>
                <a:srgbClr val="000000"/>
              </a:buClr>
              <a:buSzPts val="2400"/>
              <a:buFont typeface="Calibri"/>
              <a:buNone/>
              <a:defRPr sz="24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0" name="Google Shape;20;p15"/>
          <p:cNvSpPr txBox="1">
            <a:spLocks noGrp="1"/>
          </p:cNvSpPr>
          <p:nvPr>
            <p:ph type="sldNum" idx="12"/>
          </p:nvPr>
        </p:nvSpPr>
        <p:spPr>
          <a:xfrm>
            <a:off x="11933377" y="47942"/>
            <a:ext cx="258625"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olo e contenuto">
  <p:cSld name="Titolo e contenuto">
    <p:spTree>
      <p:nvGrpSpPr>
        <p:cNvPr id="1" name="Shape 21"/>
        <p:cNvGrpSpPr/>
        <p:nvPr/>
      </p:nvGrpSpPr>
      <p:grpSpPr>
        <a:xfrm>
          <a:off x="0" y="0"/>
          <a:ext cx="0" cy="0"/>
          <a:chOff x="0" y="0"/>
          <a:chExt cx="0" cy="0"/>
        </a:xfrm>
      </p:grpSpPr>
      <p:sp>
        <p:nvSpPr>
          <p:cNvPr id="22" name="Google Shape;22;p16"/>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3" name="Google Shape;23;p16"/>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4" name="Google Shape;24;p16"/>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testazione sezione">
  <p:cSld name="Intestazione sezione">
    <p:spTree>
      <p:nvGrpSpPr>
        <p:cNvPr id="1" name="Shape 25"/>
        <p:cNvGrpSpPr/>
        <p:nvPr/>
      </p:nvGrpSpPr>
      <p:grpSpPr>
        <a:xfrm>
          <a:off x="0" y="0"/>
          <a:ext cx="0" cy="0"/>
          <a:chOff x="0" y="0"/>
          <a:chExt cx="0" cy="0"/>
        </a:xfrm>
      </p:grpSpPr>
      <p:sp>
        <p:nvSpPr>
          <p:cNvPr id="26" name="Google Shape;26;p17"/>
          <p:cNvSpPr txBox="1">
            <a:spLocks noGrp="1"/>
          </p:cNvSpPr>
          <p:nvPr>
            <p:ph type="title"/>
          </p:nvPr>
        </p:nvSpPr>
        <p:spPr>
          <a:xfrm>
            <a:off x="831850" y="1709738"/>
            <a:ext cx="10515600" cy="2852737"/>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7" name="Google Shape;27;p17"/>
          <p:cNvSpPr txBox="1">
            <a:spLocks noGrp="1"/>
          </p:cNvSpPr>
          <p:nvPr>
            <p:ph type="body" idx="1"/>
          </p:nvPr>
        </p:nvSpPr>
        <p:spPr>
          <a:xfrm>
            <a:off x="831850" y="4589462"/>
            <a:ext cx="10515600" cy="15001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888888"/>
              </a:buClr>
              <a:buSzPts val="2400"/>
              <a:buFont typeface="Calibri"/>
              <a:buNone/>
              <a:defRPr sz="2400">
                <a:solidFill>
                  <a:srgbClr val="888888"/>
                </a:solidFill>
              </a:defRPr>
            </a:lvl1pPr>
            <a:lvl2pPr marL="914400" lvl="1" indent="-228600" algn="l">
              <a:lnSpc>
                <a:spcPct val="90000"/>
              </a:lnSpc>
              <a:spcBef>
                <a:spcPts val="1000"/>
              </a:spcBef>
              <a:spcAft>
                <a:spcPts val="0"/>
              </a:spcAft>
              <a:buClr>
                <a:srgbClr val="888888"/>
              </a:buClr>
              <a:buSzPts val="2400"/>
              <a:buFont typeface="Calibri"/>
              <a:buNone/>
              <a:defRPr sz="2400">
                <a:solidFill>
                  <a:srgbClr val="888888"/>
                </a:solidFill>
              </a:defRPr>
            </a:lvl2pPr>
            <a:lvl3pPr marL="1371600" lvl="2" indent="-228600" algn="l">
              <a:lnSpc>
                <a:spcPct val="90000"/>
              </a:lnSpc>
              <a:spcBef>
                <a:spcPts val="1000"/>
              </a:spcBef>
              <a:spcAft>
                <a:spcPts val="0"/>
              </a:spcAft>
              <a:buClr>
                <a:srgbClr val="888888"/>
              </a:buClr>
              <a:buSzPts val="2400"/>
              <a:buFont typeface="Calibri"/>
              <a:buNone/>
              <a:defRPr sz="2400">
                <a:solidFill>
                  <a:srgbClr val="888888"/>
                </a:solidFill>
              </a:defRPr>
            </a:lvl3pPr>
            <a:lvl4pPr marL="1828800" lvl="3" indent="-228600" algn="l">
              <a:lnSpc>
                <a:spcPct val="90000"/>
              </a:lnSpc>
              <a:spcBef>
                <a:spcPts val="1000"/>
              </a:spcBef>
              <a:spcAft>
                <a:spcPts val="0"/>
              </a:spcAft>
              <a:buClr>
                <a:srgbClr val="888888"/>
              </a:buClr>
              <a:buSzPts val="2400"/>
              <a:buFont typeface="Calibri"/>
              <a:buNone/>
              <a:defRPr sz="2400">
                <a:solidFill>
                  <a:srgbClr val="888888"/>
                </a:solidFill>
              </a:defRPr>
            </a:lvl4pPr>
            <a:lvl5pPr marL="2286000" lvl="4" indent="-228600" algn="l">
              <a:lnSpc>
                <a:spcPct val="90000"/>
              </a:lnSpc>
              <a:spcBef>
                <a:spcPts val="1000"/>
              </a:spcBef>
              <a:spcAft>
                <a:spcPts val="0"/>
              </a:spcAft>
              <a:buClr>
                <a:srgbClr val="888888"/>
              </a:buClr>
              <a:buSzPts val="2400"/>
              <a:buFont typeface="Calibri"/>
              <a:buNone/>
              <a:defRPr sz="2400">
                <a:solidFill>
                  <a:srgbClr val="888888"/>
                </a:solidFill>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8" name="Google Shape;28;p17"/>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ue contenuti">
  <p:cSld name="Due contenuti">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1" name="Google Shape;31;p18"/>
          <p:cNvSpPr txBox="1">
            <a:spLocks noGrp="1"/>
          </p:cNvSpPr>
          <p:nvPr>
            <p:ph type="body" idx="1"/>
          </p:nvPr>
        </p:nvSpPr>
        <p:spPr>
          <a:xfrm>
            <a:off x="838200" y="1825625"/>
            <a:ext cx="5181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2" name="Google Shape;32;p18"/>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fronto">
  <p:cSld name="Confronto">
    <p:spTree>
      <p:nvGrpSpPr>
        <p:cNvPr id="1" name="Shape 33"/>
        <p:cNvGrpSpPr/>
        <p:nvPr/>
      </p:nvGrpSpPr>
      <p:grpSpPr>
        <a:xfrm>
          <a:off x="0" y="0"/>
          <a:ext cx="0" cy="0"/>
          <a:chOff x="0" y="0"/>
          <a:chExt cx="0" cy="0"/>
        </a:xfrm>
      </p:grpSpPr>
      <p:sp>
        <p:nvSpPr>
          <p:cNvPr id="34" name="Google Shape;34;p19"/>
          <p:cNvSpPr txBox="1">
            <a:spLocks noGrp="1"/>
          </p:cNvSpPr>
          <p:nvPr>
            <p:ph type="title"/>
          </p:nvPr>
        </p:nvSpPr>
        <p:spPr>
          <a:xfrm>
            <a:off x="839787" y="365125"/>
            <a:ext cx="10515601"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5" name="Google Shape;35;p19"/>
          <p:cNvSpPr txBox="1">
            <a:spLocks noGrp="1"/>
          </p:cNvSpPr>
          <p:nvPr>
            <p:ph type="body" idx="1"/>
          </p:nvPr>
        </p:nvSpPr>
        <p:spPr>
          <a:xfrm>
            <a:off x="839787" y="1681163"/>
            <a:ext cx="5157789" cy="823913"/>
          </a:xfrm>
          <a:prstGeom prst="rect">
            <a:avLst/>
          </a:prstGeom>
          <a:noFill/>
          <a:ln>
            <a:noFill/>
          </a:ln>
        </p:spPr>
        <p:txBody>
          <a:bodyPr spcFirstLastPara="1" wrap="square" lIns="45700" tIns="45700" rIns="45700" bIns="45700" anchor="b" anchorCtr="0">
            <a:normAutofit/>
          </a:bodyPr>
          <a:lstStyle>
            <a:lvl1pPr marL="457200" lvl="0" indent="-228600" algn="l">
              <a:lnSpc>
                <a:spcPct val="90000"/>
              </a:lnSpc>
              <a:spcBef>
                <a:spcPts val="1000"/>
              </a:spcBef>
              <a:spcAft>
                <a:spcPts val="0"/>
              </a:spcAft>
              <a:buClr>
                <a:srgbClr val="000000"/>
              </a:buClr>
              <a:buSzPts val="2400"/>
              <a:buFont typeface="Calibri"/>
              <a:buNone/>
              <a:defRPr sz="2400" b="1"/>
            </a:lvl1pPr>
            <a:lvl2pPr marL="914400" lvl="1" indent="-228600" algn="l">
              <a:lnSpc>
                <a:spcPct val="90000"/>
              </a:lnSpc>
              <a:spcBef>
                <a:spcPts val="1000"/>
              </a:spcBef>
              <a:spcAft>
                <a:spcPts val="0"/>
              </a:spcAft>
              <a:buClr>
                <a:srgbClr val="000000"/>
              </a:buClr>
              <a:buSzPts val="2400"/>
              <a:buFont typeface="Calibri"/>
              <a:buNone/>
              <a:defRPr sz="2400" b="1"/>
            </a:lvl2pPr>
            <a:lvl3pPr marL="1371600" lvl="2" indent="-228600" algn="l">
              <a:lnSpc>
                <a:spcPct val="90000"/>
              </a:lnSpc>
              <a:spcBef>
                <a:spcPts val="1000"/>
              </a:spcBef>
              <a:spcAft>
                <a:spcPts val="0"/>
              </a:spcAft>
              <a:buClr>
                <a:srgbClr val="000000"/>
              </a:buClr>
              <a:buSzPts val="2400"/>
              <a:buFont typeface="Calibri"/>
              <a:buNone/>
              <a:defRPr sz="2400" b="1"/>
            </a:lvl3pPr>
            <a:lvl4pPr marL="1828800" lvl="3" indent="-228600" algn="l">
              <a:lnSpc>
                <a:spcPct val="90000"/>
              </a:lnSpc>
              <a:spcBef>
                <a:spcPts val="1000"/>
              </a:spcBef>
              <a:spcAft>
                <a:spcPts val="0"/>
              </a:spcAft>
              <a:buClr>
                <a:srgbClr val="000000"/>
              </a:buClr>
              <a:buSzPts val="2400"/>
              <a:buFont typeface="Calibri"/>
              <a:buNone/>
              <a:defRPr sz="2400" b="1"/>
            </a:lvl4pPr>
            <a:lvl5pPr marL="2286000" lvl="4" indent="-228600" algn="l">
              <a:lnSpc>
                <a:spcPct val="90000"/>
              </a:lnSpc>
              <a:spcBef>
                <a:spcPts val="1000"/>
              </a:spcBef>
              <a:spcAft>
                <a:spcPts val="0"/>
              </a:spcAft>
              <a:buClr>
                <a:srgbClr val="000000"/>
              </a:buClr>
              <a:buSzPts val="2400"/>
              <a:buFont typeface="Calibri"/>
              <a:buNone/>
              <a:defRPr sz="2400" b="1"/>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6" name="Google Shape;36;p19"/>
          <p:cNvSpPr txBox="1">
            <a:spLocks noGrp="1"/>
          </p:cNvSpPr>
          <p:nvPr>
            <p:ph type="body" idx="2"/>
          </p:nvPr>
        </p:nvSpPr>
        <p:spPr>
          <a:xfrm>
            <a:off x="6172200" y="1681163"/>
            <a:ext cx="5183188" cy="823913"/>
          </a:xfrm>
          <a:prstGeom prst="rect">
            <a:avLst/>
          </a:prstGeom>
          <a:noFill/>
          <a:ln>
            <a:noFill/>
          </a:ln>
        </p:spPr>
        <p:txBody>
          <a:bodyPr spcFirstLastPara="1" wrap="square" lIns="45700" tIns="45700" rIns="45700" bIns="45700" anchor="b"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7" name="Google Shape;37;p19"/>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titolo">
  <p:cSld name="Solo titolo">
    <p:spTree>
      <p:nvGrpSpPr>
        <p:cNvPr id="1" name="Shape 38"/>
        <p:cNvGrpSpPr/>
        <p:nvPr/>
      </p:nvGrpSpPr>
      <p:grpSpPr>
        <a:xfrm>
          <a:off x="0" y="0"/>
          <a:ext cx="0" cy="0"/>
          <a:chOff x="0" y="0"/>
          <a:chExt cx="0" cy="0"/>
        </a:xfrm>
      </p:grpSpPr>
      <p:sp>
        <p:nvSpPr>
          <p:cNvPr id="39" name="Google Shape;39;p20"/>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0" name="Google Shape;40;p20"/>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uota">
  <p:cSld name="Vuota">
    <p:spTree>
      <p:nvGrpSpPr>
        <p:cNvPr id="1" name="Shape 41"/>
        <p:cNvGrpSpPr/>
        <p:nvPr/>
      </p:nvGrpSpPr>
      <p:grpSpPr>
        <a:xfrm>
          <a:off x="0" y="0"/>
          <a:ext cx="0" cy="0"/>
          <a:chOff x="0" y="0"/>
          <a:chExt cx="0" cy="0"/>
        </a:xfrm>
      </p:grpSpPr>
      <p:sp>
        <p:nvSpPr>
          <p:cNvPr id="42" name="Google Shape;42;p21"/>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uto con didascalia">
  <p:cSld name="Contenuto con didascalia">
    <p:spTree>
      <p:nvGrpSpPr>
        <p:cNvPr id="1" name="Shape 43"/>
        <p:cNvGrpSpPr/>
        <p:nvPr/>
      </p:nvGrpSpPr>
      <p:grpSpPr>
        <a:xfrm>
          <a:off x="0" y="0"/>
          <a:ext cx="0" cy="0"/>
          <a:chOff x="0" y="0"/>
          <a:chExt cx="0" cy="0"/>
        </a:xfrm>
      </p:grpSpPr>
      <p:sp>
        <p:nvSpPr>
          <p:cNvPr id="44" name="Google Shape;44;p22"/>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5" name="Google Shape;45;p22"/>
          <p:cNvSpPr txBox="1">
            <a:spLocks noGrp="1"/>
          </p:cNvSpPr>
          <p:nvPr>
            <p:ph type="body" idx="1"/>
          </p:nvPr>
        </p:nvSpPr>
        <p:spPr>
          <a:xfrm>
            <a:off x="5183187" y="987425"/>
            <a:ext cx="6172201" cy="4873625"/>
          </a:xfrm>
          <a:prstGeom prst="rect">
            <a:avLst/>
          </a:prstGeom>
          <a:noFill/>
          <a:ln>
            <a:noFill/>
          </a:ln>
        </p:spPr>
        <p:txBody>
          <a:bodyPr spcFirstLastPara="1" wrap="square" lIns="45700" tIns="45700" rIns="45700" bIns="45700" anchor="t" anchorCtr="0">
            <a:normAutofit/>
          </a:bodyPr>
          <a:lstStyle>
            <a:lvl1pPr marL="457200" lvl="0" indent="-431800" algn="l">
              <a:lnSpc>
                <a:spcPct val="90000"/>
              </a:lnSpc>
              <a:spcBef>
                <a:spcPts val="1000"/>
              </a:spcBef>
              <a:spcAft>
                <a:spcPts val="0"/>
              </a:spcAft>
              <a:buClr>
                <a:srgbClr val="000000"/>
              </a:buClr>
              <a:buSzPts val="3200"/>
              <a:buChar char="•"/>
              <a:defRPr sz="3200"/>
            </a:lvl1pPr>
            <a:lvl2pPr marL="914400" lvl="1" indent="-431800" algn="l">
              <a:lnSpc>
                <a:spcPct val="90000"/>
              </a:lnSpc>
              <a:spcBef>
                <a:spcPts val="1000"/>
              </a:spcBef>
              <a:spcAft>
                <a:spcPts val="0"/>
              </a:spcAft>
              <a:buClr>
                <a:srgbClr val="000000"/>
              </a:buClr>
              <a:buSzPts val="3200"/>
              <a:buChar char="•"/>
              <a:defRPr sz="3200"/>
            </a:lvl2pPr>
            <a:lvl3pPr marL="1371600" lvl="2" indent="-431800" algn="l">
              <a:lnSpc>
                <a:spcPct val="90000"/>
              </a:lnSpc>
              <a:spcBef>
                <a:spcPts val="1000"/>
              </a:spcBef>
              <a:spcAft>
                <a:spcPts val="0"/>
              </a:spcAft>
              <a:buClr>
                <a:srgbClr val="000000"/>
              </a:buClr>
              <a:buSzPts val="3200"/>
              <a:buChar char="•"/>
              <a:defRPr sz="3200"/>
            </a:lvl3pPr>
            <a:lvl4pPr marL="1828800" lvl="3" indent="-431800" algn="l">
              <a:lnSpc>
                <a:spcPct val="90000"/>
              </a:lnSpc>
              <a:spcBef>
                <a:spcPts val="1000"/>
              </a:spcBef>
              <a:spcAft>
                <a:spcPts val="0"/>
              </a:spcAft>
              <a:buClr>
                <a:srgbClr val="000000"/>
              </a:buClr>
              <a:buSzPts val="3200"/>
              <a:buChar char="•"/>
              <a:defRPr sz="3200"/>
            </a:lvl4pPr>
            <a:lvl5pPr marL="2286000" lvl="4" indent="-431800" algn="l">
              <a:lnSpc>
                <a:spcPct val="90000"/>
              </a:lnSpc>
              <a:spcBef>
                <a:spcPts val="1000"/>
              </a:spcBef>
              <a:spcAft>
                <a:spcPts val="0"/>
              </a:spcAft>
              <a:buClr>
                <a:srgbClr val="000000"/>
              </a:buClr>
              <a:buSzPts val="3200"/>
              <a:buChar char="•"/>
              <a:defRPr sz="32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6" name="Google Shape;46;p22"/>
          <p:cNvSpPr txBox="1">
            <a:spLocks noGrp="1"/>
          </p:cNvSpPr>
          <p:nvPr>
            <p:ph type="body" idx="2"/>
          </p:nvPr>
        </p:nvSpPr>
        <p:spPr>
          <a:xfrm>
            <a:off x="839787" y="2057400"/>
            <a:ext cx="3932238" cy="381158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7" name="Google Shape;47;p22"/>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13" descr="Immagine 6"/>
          <p:cNvPicPr preferRelativeResize="0"/>
          <p:nvPr/>
        </p:nvPicPr>
        <p:blipFill rotWithShape="1">
          <a:blip r:embed="rId15">
            <a:alphaModFix/>
          </a:blip>
          <a:srcRect/>
          <a:stretch/>
        </p:blipFill>
        <p:spPr>
          <a:xfrm>
            <a:off x="0" y="5996432"/>
            <a:ext cx="12192000" cy="861568"/>
          </a:xfrm>
          <a:prstGeom prst="rect">
            <a:avLst/>
          </a:prstGeom>
          <a:noFill/>
          <a:ln>
            <a:noFill/>
          </a:ln>
        </p:spPr>
      </p:pic>
      <p:pic>
        <p:nvPicPr>
          <p:cNvPr id="7" name="Google Shape;7;p13" descr="Immagine 7"/>
          <p:cNvPicPr preferRelativeResize="0"/>
          <p:nvPr/>
        </p:nvPicPr>
        <p:blipFill rotWithShape="1">
          <a:blip r:embed="rId16">
            <a:alphaModFix/>
          </a:blip>
          <a:srcRect/>
          <a:stretch/>
        </p:blipFill>
        <p:spPr>
          <a:xfrm>
            <a:off x="0" y="839531"/>
            <a:ext cx="12192000" cy="373889"/>
          </a:xfrm>
          <a:prstGeom prst="rect">
            <a:avLst/>
          </a:prstGeom>
          <a:noFill/>
          <a:ln>
            <a:noFill/>
          </a:ln>
        </p:spPr>
      </p:pic>
      <p:pic>
        <p:nvPicPr>
          <p:cNvPr id="8" name="Google Shape;8;p13" descr="Immagine 8"/>
          <p:cNvPicPr preferRelativeResize="0"/>
          <p:nvPr/>
        </p:nvPicPr>
        <p:blipFill rotWithShape="1">
          <a:blip r:embed="rId17">
            <a:alphaModFix/>
          </a:blip>
          <a:srcRect/>
          <a:stretch/>
        </p:blipFill>
        <p:spPr>
          <a:xfrm>
            <a:off x="504825" y="506922"/>
            <a:ext cx="2076450" cy="1039105"/>
          </a:xfrm>
          <a:prstGeom prst="rect">
            <a:avLst/>
          </a:prstGeom>
          <a:noFill/>
          <a:ln>
            <a:noFill/>
          </a:ln>
        </p:spPr>
      </p:pic>
      <p:sp>
        <p:nvSpPr>
          <p:cNvPr id="9" name="Google Shape;9;p13"/>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marR="0" lvl="0"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1pPr>
            <a:lvl2pPr marR="0" lvl="1"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2pPr>
            <a:lvl3pPr marR="0" lvl="2"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3pPr>
            <a:lvl4pPr marR="0" lvl="3"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4pPr>
            <a:lvl5pPr marR="0" lvl="4"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5pPr>
            <a:lvl6pPr marR="0" lvl="5"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6pPr>
            <a:lvl7pPr marR="0" lvl="6"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7pPr>
            <a:lvl8pPr marR="0" lvl="7"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8pPr>
            <a:lvl9pPr marR="0" lvl="8"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9pPr>
          </a:lstStyle>
          <a:p>
            <a:endParaRPr/>
          </a:p>
        </p:txBody>
      </p:sp>
      <p:sp>
        <p:nvSpPr>
          <p:cNvPr id="10" name="Google Shape;10;p13"/>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marR="0" lvl="0"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L="1371600" marR="0" lvl="2"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L="1828800" marR="0" lvl="3"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L="2286000" marR="0" lvl="4"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L="2743200" marR="0" lvl="5"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L="3200400" marR="0" lvl="6"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L="3657600" marR="0" lvl="7"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L="4114800" marR="0" lvl="8"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11" name="Google Shape;11;p13"/>
          <p:cNvSpPr txBox="1">
            <a:spLocks noGrp="1"/>
          </p:cNvSpPr>
          <p:nvPr>
            <p:ph type="sldNum" idx="12"/>
          </p:nvPr>
        </p:nvSpPr>
        <p:spPr>
          <a:xfrm>
            <a:off x="11095176" y="6404292"/>
            <a:ext cx="258624" cy="269241"/>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pPr marL="0" lvl="0" indent="0" algn="r" rtl="0">
                <a:spcBef>
                  <a:spcPts val="0"/>
                </a:spcBef>
                <a:spcAft>
                  <a:spcPts val="0"/>
                </a:spcAft>
                <a:buNone/>
              </a:pP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
          <p:cNvSpPr txBox="1">
            <a:spLocks noGrp="1"/>
          </p:cNvSpPr>
          <p:nvPr>
            <p:ph type="sldNum" idx="12"/>
          </p:nvPr>
        </p:nvSpPr>
        <p:spPr>
          <a:xfrm>
            <a:off x="12010619" y="47942"/>
            <a:ext cx="181383" cy="269241"/>
          </a:xfrm>
          <a:prstGeom prst="rect">
            <a:avLst/>
          </a:prstGeom>
          <a:noFill/>
          <a:ln>
            <a:noFill/>
          </a:ln>
        </p:spPr>
        <p:txBody>
          <a:bodyPr spcFirstLastPara="1" wrap="square" lIns="45700" tIns="45700" rIns="45700" bIns="45700" anchor="ctr" anchorCtr="0">
            <a:spAutoFit/>
          </a:bodyPr>
          <a:lstStyle/>
          <a:p>
            <a:pPr marL="0" lvl="0" indent="0" algn="r" rtl="0">
              <a:lnSpc>
                <a:spcPct val="100000"/>
              </a:lnSpc>
              <a:spcBef>
                <a:spcPts val="0"/>
              </a:spcBef>
              <a:spcAft>
                <a:spcPts val="0"/>
              </a:spcAft>
              <a:buClr>
                <a:srgbClr val="888888"/>
              </a:buClr>
              <a:buSzPts val="1200"/>
              <a:buFont typeface="Calibri"/>
              <a:buNone/>
            </a:pPr>
            <a:fld id="{00000000-1234-1234-1234-123412341234}" type="slidenum">
              <a:rPr lang="it-IT"/>
              <a:pPr marL="0" lvl="0" indent="0" algn="r" rtl="0">
                <a:lnSpc>
                  <a:spcPct val="100000"/>
                </a:lnSpc>
                <a:spcBef>
                  <a:spcPts val="0"/>
                </a:spcBef>
                <a:spcAft>
                  <a:spcPts val="0"/>
                </a:spcAft>
                <a:buClr>
                  <a:srgbClr val="888888"/>
                </a:buClr>
                <a:buSzPts val="1200"/>
                <a:buFont typeface="Calibri"/>
                <a:buNone/>
              </a:pPr>
              <a:t>1</a:t>
            </a:fld>
            <a:endParaRPr dirty="0"/>
          </a:p>
        </p:txBody>
      </p:sp>
      <p:sp>
        <p:nvSpPr>
          <p:cNvPr id="2" name="CasellaDiTesto 1">
            <a:extLst>
              <a:ext uri="{FF2B5EF4-FFF2-40B4-BE49-F238E27FC236}">
                <a16:creationId xmlns:a16="http://schemas.microsoft.com/office/drawing/2014/main" id="{9A1B438F-DEFD-D851-1892-15AC03708CC8}"/>
              </a:ext>
            </a:extLst>
          </p:cNvPr>
          <p:cNvSpPr txBox="1"/>
          <p:nvPr/>
        </p:nvSpPr>
        <p:spPr>
          <a:xfrm>
            <a:off x="898930" y="1484784"/>
            <a:ext cx="10801200" cy="4247317"/>
          </a:xfrm>
          <a:prstGeom prst="rect">
            <a:avLst/>
          </a:prstGeom>
          <a:noFill/>
        </p:spPr>
        <p:txBody>
          <a:bodyPr wrap="square" rtlCol="0">
            <a:spAutoFit/>
          </a:bodyPr>
          <a:lstStyle/>
          <a:p>
            <a:pPr algn="ctr"/>
            <a:r>
              <a:rPr lang="it-IT" sz="4400" b="1" dirty="0">
                <a:solidFill>
                  <a:srgbClr val="C00000"/>
                </a:solidFill>
              </a:rPr>
              <a:t>Toscana 2030</a:t>
            </a:r>
            <a:endParaRPr lang="it-IT" sz="4400" dirty="0">
              <a:solidFill>
                <a:srgbClr val="C00000"/>
              </a:solidFill>
            </a:endParaRPr>
          </a:p>
          <a:p>
            <a:pPr algn="ctr"/>
            <a:r>
              <a:rPr lang="it-IT" sz="4400" dirty="0">
                <a:solidFill>
                  <a:srgbClr val="C00000"/>
                </a:solidFill>
              </a:rPr>
              <a:t>Un nuovo approccio per valutare le politiche e disegnare gli scenari futuri</a:t>
            </a:r>
          </a:p>
          <a:p>
            <a:pPr algn="ctr"/>
            <a:endParaRPr lang="it-IT" sz="3000" dirty="0">
              <a:solidFill>
                <a:srgbClr val="0070C0"/>
              </a:solidFill>
            </a:endParaRPr>
          </a:p>
          <a:p>
            <a:pPr algn="ctr"/>
            <a:endParaRPr lang="it-IT" sz="3000" dirty="0">
              <a:solidFill>
                <a:srgbClr val="0070C0"/>
              </a:solidFill>
            </a:endParaRPr>
          </a:p>
          <a:p>
            <a:pPr algn="ctr"/>
            <a:endParaRPr lang="it-IT" sz="3000" dirty="0">
              <a:solidFill>
                <a:srgbClr val="0070C0"/>
              </a:solidFill>
            </a:endParaRPr>
          </a:p>
          <a:p>
            <a:pPr algn="ctr"/>
            <a:r>
              <a:rPr lang="it-IT" sz="2400" dirty="0">
                <a:solidFill>
                  <a:srgbClr val="0070C0"/>
                </a:solidFill>
              </a:rPr>
              <a:t>Prof. Enrico Giovannini</a:t>
            </a:r>
          </a:p>
          <a:p>
            <a:pPr algn="ctr"/>
            <a:r>
              <a:rPr lang="it-IT" sz="2400" dirty="0">
                <a:solidFill>
                  <a:srgbClr val="0070C0"/>
                </a:solidFill>
              </a:rPr>
              <a:t>Direttore scientifico dell’ASviS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2"/>
          <p:cNvSpPr txBox="1">
            <a:spLocks noGrp="1"/>
          </p:cNvSpPr>
          <p:nvPr>
            <p:ph type="sldNum" idx="12"/>
          </p:nvPr>
        </p:nvSpPr>
        <p:spPr>
          <a:xfrm>
            <a:off x="12010619" y="47942"/>
            <a:ext cx="181383" cy="269241"/>
          </a:xfrm>
          <a:prstGeom prst="rect">
            <a:avLst/>
          </a:prstGeom>
          <a:noFill/>
          <a:ln>
            <a:noFill/>
          </a:ln>
        </p:spPr>
        <p:txBody>
          <a:bodyPr spcFirstLastPara="1" wrap="square" lIns="45700" tIns="45700" rIns="45700" bIns="45700" anchor="ctr" anchorCtr="0">
            <a:spAutoFit/>
          </a:bodyPr>
          <a:lstStyle/>
          <a:p>
            <a:pPr marL="0" lvl="0" indent="0" algn="r" rtl="0">
              <a:lnSpc>
                <a:spcPct val="100000"/>
              </a:lnSpc>
              <a:spcBef>
                <a:spcPts val="0"/>
              </a:spcBef>
              <a:spcAft>
                <a:spcPts val="0"/>
              </a:spcAft>
              <a:buClr>
                <a:srgbClr val="888888"/>
              </a:buClr>
              <a:buSzPts val="1200"/>
              <a:buFont typeface="Calibri"/>
              <a:buNone/>
            </a:pPr>
            <a:fld id="{00000000-1234-1234-1234-123412341234}" type="slidenum">
              <a:rPr lang="it-IT"/>
              <a:pPr marL="0" lvl="0" indent="0" algn="r" rtl="0">
                <a:lnSpc>
                  <a:spcPct val="100000"/>
                </a:lnSpc>
                <a:spcBef>
                  <a:spcPts val="0"/>
                </a:spcBef>
                <a:spcAft>
                  <a:spcPts val="0"/>
                </a:spcAft>
                <a:buClr>
                  <a:srgbClr val="888888"/>
                </a:buClr>
                <a:buSzPts val="1200"/>
                <a:buFont typeface="Calibri"/>
                <a:buNone/>
              </a:pPr>
              <a:t>2</a:t>
            </a:fld>
            <a:endParaRPr dirty="0"/>
          </a:p>
        </p:txBody>
      </p:sp>
      <p:sp>
        <p:nvSpPr>
          <p:cNvPr id="78" name="Google Shape;78;p2"/>
          <p:cNvSpPr txBox="1"/>
          <p:nvPr/>
        </p:nvSpPr>
        <p:spPr>
          <a:xfrm>
            <a:off x="195543" y="67738"/>
            <a:ext cx="11301057" cy="707846"/>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chemeClr val="accent5"/>
              </a:buClr>
              <a:buSzPts val="3200"/>
              <a:buFont typeface="Calibri"/>
              <a:buNone/>
            </a:pPr>
            <a:r>
              <a:rPr lang="it-IT" sz="4000" b="1" i="0" u="none" strike="noStrike" cap="none" dirty="0">
                <a:solidFill>
                  <a:srgbClr val="C00000"/>
                </a:solidFill>
                <a:latin typeface="Calibri"/>
                <a:ea typeface="Calibri"/>
                <a:cs typeface="Calibri"/>
                <a:sym typeface="Calibri"/>
              </a:rPr>
              <a:t>Tre filoni di attività</a:t>
            </a:r>
            <a:endParaRPr sz="4000" b="1" i="0" u="none" strike="noStrike" cap="none" dirty="0">
              <a:solidFill>
                <a:srgbClr val="C00000"/>
              </a:solidFill>
              <a:latin typeface="Calibri"/>
              <a:ea typeface="Calibri"/>
              <a:cs typeface="Calibri"/>
              <a:sym typeface="Calibri"/>
            </a:endParaRPr>
          </a:p>
        </p:txBody>
      </p:sp>
      <p:sp>
        <p:nvSpPr>
          <p:cNvPr id="79" name="Google Shape;79;p2"/>
          <p:cNvSpPr txBox="1"/>
          <p:nvPr/>
        </p:nvSpPr>
        <p:spPr>
          <a:xfrm>
            <a:off x="195543" y="1462436"/>
            <a:ext cx="11914526" cy="1398311"/>
          </a:xfrm>
          <a:prstGeom prst="rect">
            <a:avLst/>
          </a:prstGeom>
          <a:noFill/>
          <a:ln>
            <a:noFill/>
          </a:ln>
        </p:spPr>
        <p:txBody>
          <a:bodyPr spcFirstLastPara="1" wrap="square" lIns="45700" tIns="45700" rIns="45700" bIns="45700" anchor="t" anchorCtr="0">
            <a:noAutofit/>
          </a:bodyPr>
          <a:lstStyle/>
          <a:p>
            <a:pPr marL="0" marR="0" lvl="0" indent="0" algn="just" rtl="0">
              <a:lnSpc>
                <a:spcPct val="110000"/>
              </a:lnSpc>
              <a:spcBef>
                <a:spcPts val="0"/>
              </a:spcBef>
              <a:spcAft>
                <a:spcPts val="0"/>
              </a:spcAft>
              <a:buClr>
                <a:srgbClr val="1F3E50"/>
              </a:buClr>
              <a:buSzPts val="2800"/>
              <a:buFont typeface="Calibri"/>
              <a:buNone/>
            </a:pPr>
            <a:r>
              <a:rPr lang="it-IT" sz="2800" b="0" i="0" u="none" strike="noStrike" cap="none" dirty="0">
                <a:solidFill>
                  <a:srgbClr val="0070C0"/>
                </a:solidFill>
                <a:latin typeface="Calibri"/>
                <a:ea typeface="Calibri"/>
                <a:cs typeface="Calibri"/>
                <a:sym typeface="Calibri"/>
              </a:rPr>
              <a:t>A.	Analisi del posizionamento della Region</a:t>
            </a:r>
            <a:r>
              <a:rPr lang="it-IT" sz="2800" dirty="0">
                <a:solidFill>
                  <a:srgbClr val="0070C0"/>
                </a:solidFill>
                <a:latin typeface="Calibri"/>
                <a:ea typeface="Calibri"/>
                <a:cs typeface="Calibri"/>
                <a:sym typeface="Calibri"/>
              </a:rPr>
              <a:t>e Toscana, della Città metropolitana di Firenze e delle Province </a:t>
            </a:r>
            <a:r>
              <a:rPr lang="it-IT" sz="2800" b="0" i="0" u="none" strike="noStrike" cap="none" dirty="0">
                <a:solidFill>
                  <a:srgbClr val="0070C0"/>
                </a:solidFill>
                <a:latin typeface="Calibri"/>
                <a:ea typeface="Calibri"/>
                <a:cs typeface="Calibri"/>
                <a:sym typeface="Calibri"/>
              </a:rPr>
              <a:t>rispetto ai 17 Goal dell'Agenda 2030 e agli obiettivi quantitativi definiti dalla UE e dalla Strategia Nazionale per lo Sviluppo Sostenibile. </a:t>
            </a:r>
            <a:endParaRPr sz="1400" b="0" i="0" u="none" strike="noStrike" cap="none" dirty="0">
              <a:solidFill>
                <a:srgbClr val="0070C0"/>
              </a:solidFill>
              <a:latin typeface="Arial"/>
              <a:ea typeface="Arial"/>
              <a:cs typeface="Arial"/>
              <a:sym typeface="Arial"/>
            </a:endParaRPr>
          </a:p>
        </p:txBody>
      </p:sp>
      <p:sp>
        <p:nvSpPr>
          <p:cNvPr id="80" name="Google Shape;80;p2"/>
          <p:cNvSpPr txBox="1"/>
          <p:nvPr/>
        </p:nvSpPr>
        <p:spPr>
          <a:xfrm>
            <a:off x="195543" y="3429000"/>
            <a:ext cx="11914526" cy="1398311"/>
          </a:xfrm>
          <a:prstGeom prst="rect">
            <a:avLst/>
          </a:prstGeom>
          <a:noFill/>
          <a:ln>
            <a:noFill/>
          </a:ln>
        </p:spPr>
        <p:txBody>
          <a:bodyPr spcFirstLastPara="1" wrap="square" lIns="45700" tIns="45700" rIns="45700" bIns="45700" anchor="t" anchorCtr="0">
            <a:noAutofit/>
          </a:bodyPr>
          <a:lstStyle/>
          <a:p>
            <a:pPr marL="0" marR="0" lvl="0" indent="0" algn="just" rtl="0">
              <a:lnSpc>
                <a:spcPct val="110000"/>
              </a:lnSpc>
              <a:spcBef>
                <a:spcPts val="0"/>
              </a:spcBef>
              <a:spcAft>
                <a:spcPts val="0"/>
              </a:spcAft>
              <a:buClr>
                <a:srgbClr val="1F3E50"/>
              </a:buClr>
              <a:buSzPts val="2800"/>
              <a:buFont typeface="Calibri"/>
              <a:buNone/>
            </a:pPr>
            <a:r>
              <a:rPr lang="it-IT" sz="2800" b="0" i="0" u="none" strike="noStrike" cap="none" dirty="0">
                <a:solidFill>
                  <a:srgbClr val="0070C0"/>
                </a:solidFill>
                <a:latin typeface="Calibri"/>
                <a:ea typeface="Calibri"/>
                <a:cs typeface="Calibri"/>
                <a:sym typeface="Calibri"/>
              </a:rPr>
              <a:t>B.	Analisi delle misure finanziate </a:t>
            </a:r>
            <a:r>
              <a:rPr lang="it-IT" sz="2800" dirty="0">
                <a:solidFill>
                  <a:srgbClr val="0070C0"/>
                </a:solidFill>
                <a:latin typeface="Calibri"/>
                <a:ea typeface="Calibri"/>
                <a:cs typeface="Calibri"/>
                <a:sym typeface="Calibri"/>
              </a:rPr>
              <a:t>da</a:t>
            </a:r>
            <a:r>
              <a:rPr lang="it-IT" sz="2800" b="0" i="0" u="none" strike="noStrike" cap="none" dirty="0">
                <a:solidFill>
                  <a:srgbClr val="0070C0"/>
                </a:solidFill>
                <a:latin typeface="Calibri"/>
                <a:ea typeface="Calibri"/>
                <a:cs typeface="Calibri"/>
                <a:sym typeface="Calibri"/>
              </a:rPr>
              <a:t>l PNRR e </a:t>
            </a:r>
            <a:r>
              <a:rPr lang="it-IT" sz="2800" dirty="0">
                <a:solidFill>
                  <a:srgbClr val="0070C0"/>
                </a:solidFill>
                <a:latin typeface="Calibri"/>
                <a:ea typeface="Calibri"/>
                <a:cs typeface="Calibri"/>
                <a:sym typeface="Calibri"/>
              </a:rPr>
              <a:t>dalla</a:t>
            </a:r>
            <a:r>
              <a:rPr lang="it-IT" sz="2800" b="0" i="0" u="none" strike="noStrike" cap="none" dirty="0">
                <a:solidFill>
                  <a:srgbClr val="0070C0"/>
                </a:solidFill>
                <a:latin typeface="Calibri"/>
                <a:ea typeface="Calibri"/>
                <a:cs typeface="Calibri"/>
                <a:sym typeface="Calibri"/>
              </a:rPr>
              <a:t> </a:t>
            </a:r>
            <a:r>
              <a:rPr lang="it-IT" sz="2800" dirty="0">
                <a:solidFill>
                  <a:srgbClr val="0070C0"/>
                </a:solidFill>
                <a:latin typeface="Calibri"/>
                <a:ea typeface="Calibri"/>
                <a:cs typeface="Calibri"/>
                <a:sym typeface="Calibri"/>
              </a:rPr>
              <a:t>p</a:t>
            </a:r>
            <a:r>
              <a:rPr lang="it-IT" sz="2800" b="0" i="0" u="none" strike="noStrike" cap="none" dirty="0">
                <a:solidFill>
                  <a:srgbClr val="0070C0"/>
                </a:solidFill>
                <a:latin typeface="Calibri"/>
                <a:ea typeface="Calibri"/>
                <a:cs typeface="Calibri"/>
                <a:sym typeface="Calibri"/>
              </a:rPr>
              <a:t>olitica di coesione 2021-2027 (Programmi regionali FESR e FSE+) nel quadro degli strumenti di programmazione regionale.</a:t>
            </a:r>
            <a:endParaRPr sz="1400" b="0" i="0" u="none" strike="noStrike" cap="none" dirty="0">
              <a:solidFill>
                <a:srgbClr val="0070C0"/>
              </a:solidFill>
              <a:latin typeface="Arial"/>
              <a:ea typeface="Arial"/>
              <a:cs typeface="Arial"/>
              <a:sym typeface="Arial"/>
            </a:endParaRPr>
          </a:p>
        </p:txBody>
      </p:sp>
      <p:sp>
        <p:nvSpPr>
          <p:cNvPr id="81" name="Google Shape;81;p2"/>
          <p:cNvSpPr txBox="1"/>
          <p:nvPr/>
        </p:nvSpPr>
        <p:spPr>
          <a:xfrm>
            <a:off x="195543" y="4974711"/>
            <a:ext cx="11914526" cy="1398311"/>
          </a:xfrm>
          <a:prstGeom prst="rect">
            <a:avLst/>
          </a:prstGeom>
          <a:noFill/>
          <a:ln>
            <a:noFill/>
          </a:ln>
        </p:spPr>
        <p:txBody>
          <a:bodyPr spcFirstLastPara="1" wrap="square" lIns="45700" tIns="45700" rIns="45700" bIns="45700" anchor="t" anchorCtr="0">
            <a:noAutofit/>
          </a:bodyPr>
          <a:lstStyle/>
          <a:p>
            <a:pPr marL="0" marR="0" lvl="0" indent="0" algn="just" rtl="0">
              <a:lnSpc>
                <a:spcPct val="110000"/>
              </a:lnSpc>
              <a:spcBef>
                <a:spcPts val="0"/>
              </a:spcBef>
              <a:spcAft>
                <a:spcPts val="0"/>
              </a:spcAft>
              <a:buClr>
                <a:srgbClr val="1F3E50"/>
              </a:buClr>
              <a:buSzPts val="2800"/>
              <a:buFont typeface="Calibri"/>
              <a:buNone/>
            </a:pPr>
            <a:r>
              <a:rPr lang="it-IT" sz="2800" b="0" i="0" u="none" strike="noStrike" cap="none" dirty="0">
                <a:solidFill>
                  <a:srgbClr val="0070C0"/>
                </a:solidFill>
                <a:latin typeface="Calibri"/>
                <a:ea typeface="Calibri"/>
                <a:cs typeface="Calibri"/>
                <a:sym typeface="Calibri"/>
              </a:rPr>
              <a:t>C.	</a:t>
            </a:r>
            <a:r>
              <a:rPr lang="it-IT" sz="2800" dirty="0">
                <a:solidFill>
                  <a:srgbClr val="0070C0"/>
                </a:solidFill>
                <a:latin typeface="Calibri"/>
                <a:ea typeface="Calibri"/>
                <a:cs typeface="Calibri"/>
                <a:sym typeface="Calibri"/>
              </a:rPr>
              <a:t>Valutazione dell’impatto potenziale delle misure finanziate dai fondi europei rispetto agli Obiettivi di Sviluppo Sostenibile.</a:t>
            </a:r>
            <a:endParaRPr lang="it-IT" sz="2800" dirty="0">
              <a:solidFill>
                <a:srgbClr val="0070C0"/>
              </a:solidFill>
              <a:latin typeface="Calibri"/>
              <a:ea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3" name="Immagine 2">
            <a:extLst>
              <a:ext uri="{FF2B5EF4-FFF2-40B4-BE49-F238E27FC236}">
                <a16:creationId xmlns:a16="http://schemas.microsoft.com/office/drawing/2014/main" id="{40FDDD97-54EB-A708-6C80-2384C21B2CFC}"/>
              </a:ext>
            </a:extLst>
          </p:cNvPr>
          <p:cNvPicPr>
            <a:picLocks noChangeAspect="1"/>
          </p:cNvPicPr>
          <p:nvPr/>
        </p:nvPicPr>
        <p:blipFill>
          <a:blip r:embed="rId3"/>
          <a:stretch>
            <a:fillRect/>
          </a:stretch>
        </p:blipFill>
        <p:spPr>
          <a:xfrm>
            <a:off x="3791744" y="1243005"/>
            <a:ext cx="5577894" cy="4824536"/>
          </a:xfrm>
          <a:prstGeom prst="rect">
            <a:avLst/>
          </a:prstGeom>
        </p:spPr>
      </p:pic>
      <p:sp>
        <p:nvSpPr>
          <p:cNvPr id="5" name="Google Shape;86;p3">
            <a:extLst>
              <a:ext uri="{FF2B5EF4-FFF2-40B4-BE49-F238E27FC236}">
                <a16:creationId xmlns:a16="http://schemas.microsoft.com/office/drawing/2014/main" id="{3430B968-2471-1865-1CBB-53AB3CE50A5C}"/>
              </a:ext>
            </a:extLst>
          </p:cNvPr>
          <p:cNvSpPr txBox="1"/>
          <p:nvPr/>
        </p:nvSpPr>
        <p:spPr>
          <a:xfrm>
            <a:off x="0" y="89305"/>
            <a:ext cx="12192000" cy="646290"/>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chemeClr val="accent5"/>
              </a:buClr>
              <a:buSzPts val="3200"/>
              <a:buFont typeface="Calibri"/>
              <a:buNone/>
            </a:pPr>
            <a:r>
              <a:rPr lang="it-IT" sz="3600" b="1" i="0" u="none" strike="noStrike" cap="none" dirty="0">
                <a:solidFill>
                  <a:srgbClr val="C00000"/>
                </a:solidFill>
                <a:latin typeface="Calibri"/>
                <a:ea typeface="Calibri"/>
                <a:cs typeface="Calibri"/>
                <a:sym typeface="Calibri"/>
              </a:rPr>
              <a:t>A.  Il posizionamento della Toscana e dei suoi territori </a:t>
            </a:r>
            <a:endParaRPr sz="3600" b="1" i="0" u="none" strike="noStrike" cap="none" dirty="0">
              <a:solidFill>
                <a:srgbClr val="C00000"/>
              </a:solidFill>
              <a:latin typeface="Calibri"/>
              <a:ea typeface="Calibri"/>
              <a:cs typeface="Calibri"/>
              <a:sym typeface="Calibri"/>
            </a:endParaRPr>
          </a:p>
        </p:txBody>
      </p:sp>
      <p:sp>
        <p:nvSpPr>
          <p:cNvPr id="7" name="CasellaDiTesto 6">
            <a:extLst>
              <a:ext uri="{FF2B5EF4-FFF2-40B4-BE49-F238E27FC236}">
                <a16:creationId xmlns:a16="http://schemas.microsoft.com/office/drawing/2014/main" id="{1A51EDF3-C8B6-D394-1186-D6CC611F37D9}"/>
              </a:ext>
            </a:extLst>
          </p:cNvPr>
          <p:cNvSpPr txBox="1"/>
          <p:nvPr/>
        </p:nvSpPr>
        <p:spPr>
          <a:xfrm>
            <a:off x="479376" y="1885558"/>
            <a:ext cx="2952328" cy="3539430"/>
          </a:xfrm>
          <a:prstGeom prst="rect">
            <a:avLst/>
          </a:prstGeom>
          <a:noFill/>
        </p:spPr>
        <p:txBody>
          <a:bodyPr wrap="square">
            <a:spAutoFit/>
          </a:bodyPr>
          <a:lstStyle/>
          <a:p>
            <a:r>
              <a:rPr lang="it-IT" sz="3200" dirty="0">
                <a:solidFill>
                  <a:srgbClr val="0070C0"/>
                </a:solidFill>
                <a:latin typeface="Calibri"/>
                <a:cs typeface="Calibri"/>
                <a:sym typeface="Calibri"/>
              </a:rPr>
              <a:t>Indici compositi:</a:t>
            </a:r>
          </a:p>
          <a:p>
            <a:r>
              <a:rPr lang="it-IT" sz="3200" dirty="0">
                <a:solidFill>
                  <a:srgbClr val="0070C0"/>
                </a:solidFill>
                <a:latin typeface="Calibri"/>
                <a:cs typeface="Calibri"/>
                <a:sym typeface="Calibri"/>
              </a:rPr>
              <a:t>la situazione della Regione Toscana a confronto con l’Italia, anno 2023</a:t>
            </a:r>
            <a:endParaRPr lang="it-IT" sz="3200"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0"/>
          <p:cNvSpPr/>
          <p:nvPr/>
        </p:nvSpPr>
        <p:spPr>
          <a:xfrm>
            <a:off x="27075" y="6045275"/>
            <a:ext cx="12192000" cy="726300"/>
          </a:xfrm>
          <a:prstGeom prst="rect">
            <a:avLst/>
          </a:pr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143" name="Google Shape;143;p10"/>
          <p:cNvSpPr txBox="1"/>
          <p:nvPr/>
        </p:nvSpPr>
        <p:spPr>
          <a:xfrm>
            <a:off x="5000" y="92185"/>
            <a:ext cx="12192000" cy="538569"/>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chemeClr val="accent5"/>
              </a:buClr>
              <a:buSzPts val="2400"/>
              <a:buFont typeface="Calibri"/>
              <a:buNone/>
            </a:pPr>
            <a:r>
              <a:rPr lang="it-IT" sz="2900" b="1" i="0" u="none" strike="noStrike" cap="none" dirty="0">
                <a:solidFill>
                  <a:srgbClr val="C00000"/>
                </a:solidFill>
                <a:latin typeface="Calibri"/>
                <a:ea typeface="Calibri"/>
                <a:cs typeface="Calibri"/>
                <a:sym typeface="Calibri"/>
              </a:rPr>
              <a:t>B.  Analisi delle misure cofinanziate con il PNRR: mappatura rispetto agli </a:t>
            </a:r>
            <a:r>
              <a:rPr lang="it-IT" sz="2900" b="1" i="0" u="none" strike="noStrike" cap="none" dirty="0" err="1">
                <a:solidFill>
                  <a:srgbClr val="C00000"/>
                </a:solidFill>
                <a:latin typeface="Calibri"/>
                <a:ea typeface="Calibri"/>
                <a:cs typeface="Calibri"/>
                <a:sym typeface="Calibri"/>
              </a:rPr>
              <a:t>SDGs</a:t>
            </a:r>
            <a:endParaRPr sz="2900" b="1" i="0" u="none" strike="noStrike" cap="none" dirty="0">
              <a:solidFill>
                <a:srgbClr val="C00000"/>
              </a:solidFill>
              <a:latin typeface="Calibri"/>
              <a:ea typeface="Calibri"/>
              <a:cs typeface="Calibri"/>
              <a:sym typeface="Calibri"/>
            </a:endParaRPr>
          </a:p>
        </p:txBody>
      </p:sp>
      <p:sp>
        <p:nvSpPr>
          <p:cNvPr id="144" name="Google Shape;144;p10"/>
          <p:cNvSpPr txBox="1"/>
          <p:nvPr/>
        </p:nvSpPr>
        <p:spPr>
          <a:xfrm>
            <a:off x="7845025" y="5055850"/>
            <a:ext cx="4175100" cy="307736"/>
          </a:xfrm>
          <a:prstGeom prst="rect">
            <a:avLst/>
          </a:prstGeom>
          <a:solidFill>
            <a:schemeClr val="lt1"/>
          </a:solid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000000"/>
              </a:buClr>
              <a:buSzPts val="1400"/>
              <a:buFont typeface="Calibri"/>
              <a:buNone/>
            </a:pPr>
            <a:endParaRPr sz="1400" b="0" i="0" u="none" strike="noStrike" cap="none" dirty="0">
              <a:solidFill>
                <a:srgbClr val="000000"/>
              </a:solidFill>
              <a:latin typeface="Arial"/>
              <a:ea typeface="Arial"/>
              <a:cs typeface="Arial"/>
              <a:sym typeface="Arial"/>
            </a:endParaRPr>
          </a:p>
        </p:txBody>
      </p:sp>
      <p:sp>
        <p:nvSpPr>
          <p:cNvPr id="145" name="Google Shape;145;p10"/>
          <p:cNvSpPr txBox="1"/>
          <p:nvPr/>
        </p:nvSpPr>
        <p:spPr>
          <a:xfrm>
            <a:off x="8924766" y="1549487"/>
            <a:ext cx="3102980" cy="4154943"/>
          </a:xfrm>
          <a:prstGeom prst="rect">
            <a:avLst/>
          </a:prstGeom>
          <a:noFill/>
          <a:ln>
            <a:noFill/>
          </a:ln>
        </p:spPr>
        <p:txBody>
          <a:bodyPr spcFirstLastPara="1" wrap="square" lIns="45700" tIns="45700" rIns="45700" bIns="45700" anchor="t" anchorCtr="0">
            <a:spAutoFit/>
          </a:bodyPr>
          <a:lstStyle/>
          <a:p>
            <a:pPr marL="0" marR="0" lvl="0" indent="0" rtl="0">
              <a:lnSpc>
                <a:spcPct val="100000"/>
              </a:lnSpc>
              <a:spcBef>
                <a:spcPts val="0"/>
              </a:spcBef>
              <a:spcAft>
                <a:spcPts val="0"/>
              </a:spcAft>
              <a:buClr>
                <a:srgbClr val="000000"/>
              </a:buClr>
              <a:buSzPts val="1800"/>
              <a:buFont typeface="Calibri"/>
              <a:buNone/>
            </a:pPr>
            <a:r>
              <a:rPr lang="it-IT" sz="2200" dirty="0">
                <a:solidFill>
                  <a:srgbClr val="0070C0"/>
                </a:solidFill>
                <a:latin typeface="Calibri"/>
                <a:ea typeface="Calibri"/>
                <a:cs typeface="Calibri"/>
                <a:sym typeface="Calibri"/>
              </a:rPr>
              <a:t>Investimenti totali cofinanziati dal</a:t>
            </a:r>
            <a:r>
              <a:rPr lang="it-IT" sz="2200" b="0" i="0" u="none" strike="noStrike" cap="none" dirty="0">
                <a:solidFill>
                  <a:srgbClr val="0070C0"/>
                </a:solidFill>
                <a:latin typeface="Calibri"/>
                <a:ea typeface="Calibri"/>
                <a:cs typeface="Calibri"/>
                <a:sym typeface="Calibri"/>
              </a:rPr>
              <a:t> PNRR localizzati sui territori della Toscana: </a:t>
            </a:r>
            <a:r>
              <a:rPr lang="it-IT" sz="2200" b="1" dirty="0">
                <a:solidFill>
                  <a:srgbClr val="0070C0"/>
                </a:solidFill>
                <a:latin typeface="Calibri"/>
                <a:ea typeface="Calibri"/>
                <a:cs typeface="Calibri"/>
                <a:sym typeface="Calibri"/>
              </a:rPr>
              <a:t>7</a:t>
            </a:r>
            <a:r>
              <a:rPr lang="it-IT" sz="2200" b="1" i="0" u="none" strike="noStrike" cap="none" dirty="0">
                <a:solidFill>
                  <a:srgbClr val="0070C0"/>
                </a:solidFill>
                <a:latin typeface="Calibri"/>
                <a:ea typeface="Calibri"/>
                <a:cs typeface="Calibri"/>
                <a:sym typeface="Calibri"/>
              </a:rPr>
              <a:t>,6 miliardi di euro </a:t>
            </a:r>
            <a:r>
              <a:rPr lang="it-IT" sz="2200" i="0" u="none" strike="noStrike" cap="none" dirty="0">
                <a:solidFill>
                  <a:srgbClr val="0070C0"/>
                </a:solidFill>
                <a:latin typeface="Calibri"/>
                <a:ea typeface="Calibri"/>
                <a:cs typeface="Calibri"/>
                <a:sym typeface="Calibri"/>
              </a:rPr>
              <a:t>(di cui risorse PNRR 5,5 miliardi)</a:t>
            </a:r>
          </a:p>
          <a:p>
            <a:pPr marL="0" marR="0" lvl="0" indent="0" rtl="0">
              <a:lnSpc>
                <a:spcPct val="100000"/>
              </a:lnSpc>
              <a:spcBef>
                <a:spcPts val="0"/>
              </a:spcBef>
              <a:spcAft>
                <a:spcPts val="0"/>
              </a:spcAft>
              <a:buClr>
                <a:srgbClr val="000000"/>
              </a:buClr>
              <a:buSzPts val="1800"/>
              <a:buFont typeface="Calibri"/>
              <a:buNone/>
            </a:pPr>
            <a:endParaRPr lang="it-IT" sz="2200" i="0" u="none" strike="noStrike" cap="none" dirty="0">
              <a:solidFill>
                <a:srgbClr val="0070C0"/>
              </a:solidFill>
              <a:latin typeface="Calibri"/>
              <a:ea typeface="Calibri"/>
              <a:cs typeface="Calibri"/>
              <a:sym typeface="Calibri"/>
            </a:endParaRPr>
          </a:p>
          <a:p>
            <a:pPr marL="0" marR="0" lvl="0" indent="0" rtl="0">
              <a:lnSpc>
                <a:spcPct val="100000"/>
              </a:lnSpc>
              <a:spcBef>
                <a:spcPts val="0"/>
              </a:spcBef>
              <a:spcAft>
                <a:spcPts val="0"/>
              </a:spcAft>
              <a:buClr>
                <a:srgbClr val="000000"/>
              </a:buClr>
              <a:buSzPts val="1800"/>
              <a:buFont typeface="Calibri"/>
              <a:buNone/>
            </a:pPr>
            <a:r>
              <a:rPr lang="it-IT" sz="2200" i="0" u="none" strike="noStrike" cap="none" dirty="0">
                <a:solidFill>
                  <a:srgbClr val="0070C0"/>
                </a:solidFill>
                <a:latin typeface="Calibri"/>
                <a:ea typeface="Calibri"/>
                <a:cs typeface="Calibri"/>
                <a:sym typeface="Calibri"/>
              </a:rPr>
              <a:t>A questi si aggiungono le misure che vedono la Toscana beneficiaria degli investimenti insieme ad altre Regioni (</a:t>
            </a:r>
            <a:r>
              <a:rPr lang="it-IT" sz="2200" b="1" i="0" u="none" strike="noStrike" cap="none" dirty="0">
                <a:solidFill>
                  <a:srgbClr val="0070C0"/>
                </a:solidFill>
                <a:latin typeface="Calibri"/>
                <a:ea typeface="Calibri"/>
                <a:cs typeface="Calibri"/>
                <a:sym typeface="Calibri"/>
              </a:rPr>
              <a:t>1,9 miliardi</a:t>
            </a:r>
            <a:r>
              <a:rPr lang="it-IT" sz="2200" i="0" u="none" strike="noStrike" cap="none" dirty="0">
                <a:solidFill>
                  <a:srgbClr val="002060"/>
                </a:solidFill>
                <a:latin typeface="Calibri"/>
                <a:ea typeface="Calibri"/>
                <a:cs typeface="Calibri"/>
                <a:sym typeface="Calibri"/>
              </a:rPr>
              <a:t>)</a:t>
            </a:r>
            <a:endParaRPr sz="2200" i="0" u="none" strike="noStrike" cap="none" dirty="0">
              <a:solidFill>
                <a:srgbClr val="002060"/>
              </a:solidFill>
              <a:latin typeface="Calibri"/>
              <a:ea typeface="Calibri"/>
              <a:cs typeface="Calibri"/>
              <a:sym typeface="Calibri"/>
            </a:endParaRPr>
          </a:p>
        </p:txBody>
      </p:sp>
      <p:sp>
        <p:nvSpPr>
          <p:cNvPr id="147" name="Google Shape;147;p10"/>
          <p:cNvSpPr txBox="1"/>
          <p:nvPr/>
        </p:nvSpPr>
        <p:spPr>
          <a:xfrm>
            <a:off x="911424" y="6215448"/>
            <a:ext cx="10009112" cy="307736"/>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000000"/>
              </a:buClr>
              <a:buSzPts val="1400"/>
              <a:buFont typeface="Calibri"/>
              <a:buNone/>
            </a:pPr>
            <a:r>
              <a:rPr lang="it-IT" sz="1400" b="0" i="0" u="none" strike="noStrike" cap="none" dirty="0">
                <a:solidFill>
                  <a:srgbClr val="002060"/>
                </a:solidFill>
                <a:latin typeface="Calibri"/>
                <a:ea typeface="Calibri"/>
                <a:cs typeface="Calibri"/>
                <a:sym typeface="Calibri"/>
              </a:rPr>
              <a:t>Fonte: Piattaforma </a:t>
            </a:r>
            <a:r>
              <a:rPr lang="it-IT" sz="1400" b="0" i="0" u="none" strike="noStrike" cap="none" dirty="0" err="1">
                <a:solidFill>
                  <a:srgbClr val="002060"/>
                </a:solidFill>
                <a:latin typeface="Calibri"/>
                <a:ea typeface="Calibri"/>
                <a:cs typeface="Calibri"/>
                <a:sym typeface="Calibri"/>
              </a:rPr>
              <a:t>ReGIS</a:t>
            </a:r>
            <a:r>
              <a:rPr lang="it-IT" sz="1400" b="0" i="0" u="none" strike="noStrike" cap="none" dirty="0">
                <a:solidFill>
                  <a:srgbClr val="002060"/>
                </a:solidFill>
                <a:latin typeface="Calibri"/>
                <a:ea typeface="Calibri"/>
                <a:cs typeface="Calibri"/>
                <a:sym typeface="Calibri"/>
              </a:rPr>
              <a:t>, RGS (portale “</a:t>
            </a:r>
            <a:r>
              <a:rPr lang="it-IT" sz="1400" b="0" i="0" u="none" strike="noStrike" cap="none" dirty="0" err="1">
                <a:solidFill>
                  <a:srgbClr val="002060"/>
                </a:solidFill>
                <a:latin typeface="Calibri"/>
                <a:ea typeface="Calibri"/>
                <a:cs typeface="Calibri"/>
                <a:sym typeface="Calibri"/>
              </a:rPr>
              <a:t>ItaliaDomani</a:t>
            </a:r>
            <a:r>
              <a:rPr lang="it-IT" sz="1400" b="0" i="0" u="none" strike="noStrike" cap="none" dirty="0">
                <a:solidFill>
                  <a:srgbClr val="002060"/>
                </a:solidFill>
                <a:latin typeface="Calibri"/>
                <a:ea typeface="Calibri"/>
                <a:cs typeface="Calibri"/>
                <a:sym typeface="Calibri"/>
              </a:rPr>
              <a:t>”, catalogo open data)</a:t>
            </a:r>
            <a:endParaRPr sz="1400" b="0" i="0" u="none" strike="noStrike" cap="none" dirty="0">
              <a:solidFill>
                <a:srgbClr val="002060"/>
              </a:solidFill>
              <a:latin typeface="Calibri"/>
              <a:ea typeface="Calibri"/>
              <a:cs typeface="Calibri"/>
              <a:sym typeface="Calibri"/>
            </a:endParaRPr>
          </a:p>
        </p:txBody>
      </p:sp>
      <p:pic>
        <p:nvPicPr>
          <p:cNvPr id="2" name="Immagine 1">
            <a:extLst>
              <a:ext uri="{FF2B5EF4-FFF2-40B4-BE49-F238E27FC236}">
                <a16:creationId xmlns:a16="http://schemas.microsoft.com/office/drawing/2014/main" id="{327ECE02-55EC-11BC-212B-4109B5EECA6D}"/>
              </a:ext>
            </a:extLst>
          </p:cNvPr>
          <p:cNvPicPr>
            <a:picLocks noChangeAspect="1"/>
          </p:cNvPicPr>
          <p:nvPr/>
        </p:nvPicPr>
        <p:blipFill>
          <a:blip r:embed="rId3" cstate="print"/>
          <a:stretch>
            <a:fillRect/>
          </a:stretch>
        </p:blipFill>
        <p:spPr>
          <a:xfrm>
            <a:off x="119202" y="1719660"/>
            <a:ext cx="8569086" cy="4154944"/>
          </a:xfrm>
          <a:prstGeom prst="rect">
            <a:avLst/>
          </a:prstGeom>
        </p:spPr>
      </p:pic>
    </p:spTree>
    <p:extLst>
      <p:ext uri="{BB962C8B-B14F-4D97-AF65-F5344CB8AC3E}">
        <p14:creationId xmlns:p14="http://schemas.microsoft.com/office/powerpoint/2010/main" val="2253688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4BEC954D-AA04-FA51-A42B-D2F4A3436665}"/>
            </a:ext>
          </a:extLst>
        </p:cNvPr>
        <p:cNvGrpSpPr/>
        <p:nvPr/>
      </p:nvGrpSpPr>
      <p:grpSpPr>
        <a:xfrm>
          <a:off x="0" y="0"/>
          <a:ext cx="0" cy="0"/>
          <a:chOff x="0" y="0"/>
          <a:chExt cx="0" cy="0"/>
        </a:xfrm>
      </p:grpSpPr>
      <p:sp>
        <p:nvSpPr>
          <p:cNvPr id="168" name="Google Shape;168;g3347087103a_3_0">
            <a:extLst>
              <a:ext uri="{FF2B5EF4-FFF2-40B4-BE49-F238E27FC236}">
                <a16:creationId xmlns:a16="http://schemas.microsoft.com/office/drawing/2014/main" id="{F9FDA9CC-4832-5A47-1171-774BF67B129A}"/>
              </a:ext>
            </a:extLst>
          </p:cNvPr>
          <p:cNvSpPr txBox="1"/>
          <p:nvPr/>
        </p:nvSpPr>
        <p:spPr>
          <a:xfrm>
            <a:off x="117274" y="1412776"/>
            <a:ext cx="3170413" cy="4524275"/>
          </a:xfrm>
          <a:prstGeom prst="rect">
            <a:avLst/>
          </a:prstGeom>
          <a:noFill/>
          <a:ln>
            <a:noFill/>
          </a:ln>
        </p:spPr>
        <p:txBody>
          <a:bodyPr spcFirstLastPara="1" wrap="square" lIns="91425" tIns="45700" rIns="91425" bIns="45700" anchor="t" anchorCtr="0">
            <a:spAutoFit/>
          </a:bodyPr>
          <a:lstStyle/>
          <a:p>
            <a:pPr lvl="0" algn="just">
              <a:buSzPts val="2000"/>
            </a:pPr>
            <a:r>
              <a:rPr lang="it-IT" sz="1600" dirty="0">
                <a:solidFill>
                  <a:srgbClr val="0070C0"/>
                </a:solidFill>
                <a:latin typeface="Calibri" panose="020F0502020204030204" pitchFamily="34" charset="0"/>
                <a:cs typeface="Calibri" panose="020F0502020204030204" pitchFamily="34" charset="0"/>
              </a:rPr>
              <a:t>In Toscana le piste ciclabili nei Comuni capoluogo di Provincia e nella Città metropolitana nel 2021 </a:t>
            </a:r>
            <a:r>
              <a:rPr lang="it-IT" sz="1600" b="1" dirty="0">
                <a:solidFill>
                  <a:srgbClr val="0070C0"/>
                </a:solidFill>
                <a:latin typeface="Calibri" panose="020F0502020204030204" pitchFamily="34" charset="0"/>
                <a:cs typeface="Calibri" panose="020F0502020204030204" pitchFamily="34" charset="0"/>
              </a:rPr>
              <a:t>si estendono per 466 km</a:t>
            </a:r>
            <a:r>
              <a:rPr lang="it-IT" sz="1600" dirty="0">
                <a:solidFill>
                  <a:srgbClr val="0070C0"/>
                </a:solidFill>
                <a:latin typeface="Calibri" panose="020F0502020204030204" pitchFamily="34" charset="0"/>
                <a:cs typeface="Calibri" panose="020F0502020204030204" pitchFamily="34" charset="0"/>
              </a:rPr>
              <a:t>. </a:t>
            </a:r>
            <a:r>
              <a:rPr lang="it-IT" sz="1600" b="1" dirty="0">
                <a:solidFill>
                  <a:srgbClr val="0070C0"/>
                </a:solidFill>
                <a:latin typeface="Calibri" panose="020F0502020204030204" pitchFamily="34" charset="0"/>
                <a:cs typeface="Calibri" panose="020F0502020204030204" pitchFamily="34" charset="0"/>
              </a:rPr>
              <a:t>Con il PNRR (9,8 milioni euro)</a:t>
            </a:r>
            <a:r>
              <a:rPr lang="it-IT" sz="1600" dirty="0">
                <a:solidFill>
                  <a:srgbClr val="0070C0"/>
                </a:solidFill>
                <a:latin typeface="Calibri" panose="020F0502020204030204" pitchFamily="34" charset="0"/>
                <a:cs typeface="Calibri" panose="020F0502020204030204" pitchFamily="34" charset="0"/>
              </a:rPr>
              <a:t>, nel </a:t>
            </a:r>
            <a:r>
              <a:rPr lang="it-IT" sz="1600" b="1" dirty="0">
                <a:solidFill>
                  <a:srgbClr val="0070C0"/>
                </a:solidFill>
                <a:latin typeface="Calibri" panose="020F0502020204030204" pitchFamily="34" charset="0"/>
                <a:cs typeface="Calibri" panose="020F0502020204030204" pitchFamily="34" charset="0"/>
              </a:rPr>
              <a:t>2026 la Toscana potrebbe realizzare ulteriori 27 km (+6%), </a:t>
            </a:r>
            <a:r>
              <a:rPr lang="it-IT" sz="1600" dirty="0">
                <a:solidFill>
                  <a:srgbClr val="0070C0"/>
                </a:solidFill>
                <a:latin typeface="Calibri" panose="020F0502020204030204" pitchFamily="34" charset="0"/>
                <a:cs typeface="Calibri" panose="020F0502020204030204" pitchFamily="34" charset="0"/>
              </a:rPr>
              <a:t>attestandosi su un totale di circa 493 km. </a:t>
            </a:r>
          </a:p>
          <a:p>
            <a:pPr lvl="0" algn="just">
              <a:buSzPts val="2000"/>
            </a:pPr>
            <a:endParaRPr lang="it-IT" sz="1600" dirty="0">
              <a:solidFill>
                <a:srgbClr val="0070C0"/>
              </a:solidFill>
              <a:latin typeface="Calibri" panose="020F0502020204030204" pitchFamily="34" charset="0"/>
              <a:cs typeface="Calibri" panose="020F0502020204030204" pitchFamily="34" charset="0"/>
            </a:endParaRPr>
          </a:p>
          <a:p>
            <a:pPr lvl="0" algn="just">
              <a:buSzPts val="2000"/>
            </a:pPr>
            <a:r>
              <a:rPr lang="it-IT" sz="1600" dirty="0">
                <a:solidFill>
                  <a:srgbClr val="0070C0"/>
                </a:solidFill>
                <a:latin typeface="Calibri" panose="020F0502020204030204" pitchFamily="34" charset="0"/>
                <a:cs typeface="Calibri" panose="020F0502020204030204" pitchFamily="34" charset="0"/>
              </a:rPr>
              <a:t>L’investimento è coerente con </a:t>
            </a:r>
            <a:r>
              <a:rPr lang="it-IT" sz="1600" b="1" dirty="0">
                <a:solidFill>
                  <a:srgbClr val="0070C0"/>
                </a:solidFill>
                <a:latin typeface="Calibri" panose="020F0502020204030204" pitchFamily="34" charset="0"/>
                <a:cs typeface="Calibri" panose="020F0502020204030204" pitchFamily="34" charset="0"/>
              </a:rPr>
              <a:t>l’obiettivo UE del raddoppio entro il 2030 dei km di piste ciclabili rispetto al 2020</a:t>
            </a:r>
            <a:r>
              <a:rPr lang="it-IT" sz="1600" dirty="0">
                <a:solidFill>
                  <a:srgbClr val="0070C0"/>
                </a:solidFill>
                <a:latin typeface="Calibri" panose="020F0502020204030204" pitchFamily="34" charset="0"/>
                <a:cs typeface="Calibri" panose="020F0502020204030204" pitchFamily="34" charset="0"/>
              </a:rPr>
              <a:t>. </a:t>
            </a:r>
          </a:p>
          <a:p>
            <a:pPr lvl="0" algn="just">
              <a:buSzPts val="2000"/>
            </a:pPr>
            <a:endParaRPr lang="it-IT" sz="1600" dirty="0">
              <a:solidFill>
                <a:srgbClr val="0070C0"/>
              </a:solidFill>
              <a:latin typeface="Calibri" panose="020F0502020204030204" pitchFamily="34" charset="0"/>
              <a:cs typeface="Calibri" panose="020F0502020204030204" pitchFamily="34" charset="0"/>
            </a:endParaRPr>
          </a:p>
          <a:p>
            <a:pPr lvl="0" algn="just">
              <a:buSzPts val="2000"/>
            </a:pPr>
            <a:r>
              <a:rPr lang="it-IT" sz="1600" b="1" dirty="0">
                <a:solidFill>
                  <a:srgbClr val="0070C0"/>
                </a:solidFill>
                <a:latin typeface="Calibri" panose="020F0502020204030204" pitchFamily="34" charset="0"/>
                <a:cs typeface="Calibri" panose="020F0502020204030204" pitchFamily="34" charset="0"/>
              </a:rPr>
              <a:t>Per realizzare i km mancanti, entro il 2030 la Toscana dovrebbe investire ulteriori 127 milioni di euro </a:t>
            </a:r>
            <a:r>
              <a:rPr lang="it-IT" sz="1600" dirty="0">
                <a:solidFill>
                  <a:srgbClr val="0070C0"/>
                </a:solidFill>
                <a:latin typeface="Calibri" panose="020F0502020204030204" pitchFamily="34" charset="0"/>
                <a:cs typeface="Calibri" panose="020F0502020204030204" pitchFamily="34" charset="0"/>
              </a:rPr>
              <a:t>(FESR 11 milioni euro).</a:t>
            </a:r>
            <a:endParaRPr sz="1600" i="0" u="none" strike="noStrike" cap="none" dirty="0">
              <a:solidFill>
                <a:srgbClr val="0070C0"/>
              </a:solidFill>
              <a:latin typeface="Calibri" panose="020F0502020204030204" pitchFamily="34" charset="0"/>
              <a:cs typeface="Calibri" panose="020F0502020204030204" pitchFamily="34" charset="0"/>
              <a:sym typeface="Arial"/>
            </a:endParaRPr>
          </a:p>
        </p:txBody>
      </p:sp>
      <p:pic>
        <p:nvPicPr>
          <p:cNvPr id="3" name="Immagine 2">
            <a:extLst>
              <a:ext uri="{FF2B5EF4-FFF2-40B4-BE49-F238E27FC236}">
                <a16:creationId xmlns:a16="http://schemas.microsoft.com/office/drawing/2014/main" id="{55757C99-CFC5-531D-B154-973CDF884E84}"/>
              </a:ext>
            </a:extLst>
          </p:cNvPr>
          <p:cNvPicPr>
            <a:picLocks noChangeAspect="1"/>
          </p:cNvPicPr>
          <p:nvPr/>
        </p:nvPicPr>
        <p:blipFill>
          <a:blip r:embed="rId3"/>
          <a:stretch>
            <a:fillRect/>
          </a:stretch>
        </p:blipFill>
        <p:spPr>
          <a:xfrm>
            <a:off x="3417107" y="1412776"/>
            <a:ext cx="8657618" cy="4536504"/>
          </a:xfrm>
          <a:prstGeom prst="rect">
            <a:avLst/>
          </a:prstGeom>
        </p:spPr>
      </p:pic>
      <p:sp>
        <p:nvSpPr>
          <p:cNvPr id="4" name="Google Shape;167;g3347087103a_3_0">
            <a:extLst>
              <a:ext uri="{FF2B5EF4-FFF2-40B4-BE49-F238E27FC236}">
                <a16:creationId xmlns:a16="http://schemas.microsoft.com/office/drawing/2014/main" id="{8A3B6BA8-6818-E2D5-4CC2-ADB5017B58C0}"/>
              </a:ext>
            </a:extLst>
          </p:cNvPr>
          <p:cNvSpPr txBox="1"/>
          <p:nvPr/>
        </p:nvSpPr>
        <p:spPr>
          <a:xfrm>
            <a:off x="258900" y="0"/>
            <a:ext cx="11933100" cy="95406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chemeClr val="accent5"/>
              </a:buClr>
              <a:buSzPts val="2400"/>
              <a:buFont typeface="Calibri"/>
              <a:buNone/>
            </a:pPr>
            <a:r>
              <a:rPr lang="it-IT" sz="2800" b="1" dirty="0">
                <a:solidFill>
                  <a:srgbClr val="C00000"/>
                </a:solidFill>
                <a:latin typeface="Calibri"/>
                <a:ea typeface="Calibri"/>
                <a:cs typeface="Calibri"/>
                <a:sym typeface="Calibri"/>
              </a:rPr>
              <a:t>C.  Valutazione dell’impatto delle misure finanziate dal PNRR</a:t>
            </a:r>
          </a:p>
          <a:p>
            <a:pPr marL="0" marR="0" lvl="0" indent="0" algn="ctr" rtl="0">
              <a:lnSpc>
                <a:spcPct val="100000"/>
              </a:lnSpc>
              <a:spcBef>
                <a:spcPts val="0"/>
              </a:spcBef>
              <a:spcAft>
                <a:spcPts val="0"/>
              </a:spcAft>
              <a:buClr>
                <a:schemeClr val="accent5"/>
              </a:buClr>
              <a:buSzPts val="2400"/>
              <a:buFont typeface="Calibri"/>
              <a:buNone/>
            </a:pPr>
            <a:r>
              <a:rPr lang="it-IT" sz="2800" b="1" dirty="0">
                <a:solidFill>
                  <a:srgbClr val="C00000"/>
                </a:solidFill>
                <a:latin typeface="Calibri"/>
                <a:ea typeface="Calibri"/>
                <a:cs typeface="Calibri"/>
                <a:sym typeface="Calibri"/>
              </a:rPr>
              <a:t>Un esempio: </a:t>
            </a:r>
            <a:r>
              <a:rPr lang="it-IT" sz="2800" b="1" i="0" u="none" strike="noStrike" cap="none" dirty="0">
                <a:solidFill>
                  <a:srgbClr val="C00000"/>
                </a:solidFill>
                <a:latin typeface="Calibri"/>
                <a:ea typeface="Calibri"/>
                <a:cs typeface="Calibri"/>
                <a:sym typeface="Calibri"/>
              </a:rPr>
              <a:t>M2C2I4.1.2 – Mobilità sostenibile: piste ciclabili</a:t>
            </a:r>
            <a:endParaRPr sz="2800" b="1" i="0" u="none" strike="noStrike" cap="none" dirty="0">
              <a:solidFill>
                <a:srgbClr val="C00000"/>
              </a:solidFill>
              <a:latin typeface="Calibri"/>
              <a:ea typeface="Calibri"/>
              <a:cs typeface="Calibri"/>
              <a:sym typeface="Calibri"/>
            </a:endParaRPr>
          </a:p>
        </p:txBody>
      </p:sp>
    </p:spTree>
    <p:extLst>
      <p:ext uri="{BB962C8B-B14F-4D97-AF65-F5344CB8AC3E}">
        <p14:creationId xmlns:p14="http://schemas.microsoft.com/office/powerpoint/2010/main" val="3826710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
          <p:cNvSpPr txBox="1">
            <a:spLocks noGrp="1"/>
          </p:cNvSpPr>
          <p:nvPr>
            <p:ph type="sldNum" idx="12"/>
          </p:nvPr>
        </p:nvSpPr>
        <p:spPr>
          <a:xfrm>
            <a:off x="12010619" y="47942"/>
            <a:ext cx="181383" cy="269241"/>
          </a:xfrm>
          <a:prstGeom prst="rect">
            <a:avLst/>
          </a:prstGeom>
          <a:noFill/>
          <a:ln>
            <a:noFill/>
          </a:ln>
        </p:spPr>
        <p:txBody>
          <a:bodyPr spcFirstLastPara="1" wrap="square" lIns="45700" tIns="45700" rIns="45700" bIns="45700" anchor="ctr" anchorCtr="0">
            <a:spAutoFit/>
          </a:bodyPr>
          <a:lstStyle/>
          <a:p>
            <a:pPr marL="0" lvl="0" indent="0" algn="r" rtl="0">
              <a:lnSpc>
                <a:spcPct val="100000"/>
              </a:lnSpc>
              <a:spcBef>
                <a:spcPts val="0"/>
              </a:spcBef>
              <a:spcAft>
                <a:spcPts val="0"/>
              </a:spcAft>
              <a:buClr>
                <a:srgbClr val="888888"/>
              </a:buClr>
              <a:buSzPts val="1200"/>
              <a:buFont typeface="Calibri"/>
              <a:buNone/>
            </a:pPr>
            <a:fld id="{00000000-1234-1234-1234-123412341234}" type="slidenum">
              <a:rPr lang="it-IT"/>
              <a:pPr marL="0" lvl="0" indent="0" algn="r" rtl="0">
                <a:lnSpc>
                  <a:spcPct val="100000"/>
                </a:lnSpc>
                <a:spcBef>
                  <a:spcPts val="0"/>
                </a:spcBef>
                <a:spcAft>
                  <a:spcPts val="0"/>
                </a:spcAft>
                <a:buClr>
                  <a:srgbClr val="888888"/>
                </a:buClr>
                <a:buSzPts val="1200"/>
                <a:buFont typeface="Calibri"/>
                <a:buNone/>
              </a:pPr>
              <a:t>6</a:t>
            </a:fld>
            <a:endParaRPr/>
          </a:p>
        </p:txBody>
      </p:sp>
      <p:sp>
        <p:nvSpPr>
          <p:cNvPr id="3" name="CasellaDiTesto 2">
            <a:extLst>
              <a:ext uri="{FF2B5EF4-FFF2-40B4-BE49-F238E27FC236}">
                <a16:creationId xmlns:a16="http://schemas.microsoft.com/office/drawing/2014/main" id="{A49FD9CA-2C71-0782-D3CD-A36C22A7D077}"/>
              </a:ext>
            </a:extLst>
          </p:cNvPr>
          <p:cNvSpPr txBox="1"/>
          <p:nvPr/>
        </p:nvSpPr>
        <p:spPr>
          <a:xfrm>
            <a:off x="119337" y="1556792"/>
            <a:ext cx="11933100" cy="4320480"/>
          </a:xfrm>
          <a:prstGeom prst="rect">
            <a:avLst/>
          </a:prstGeom>
          <a:noFill/>
        </p:spPr>
        <p:txBody>
          <a:bodyPr wrap="square">
            <a:spAutoFit/>
          </a:bodyPr>
          <a:lstStyle/>
          <a:p>
            <a:pPr algn="just"/>
            <a:r>
              <a:rPr lang="it-IT" sz="1600" b="1" dirty="0">
                <a:solidFill>
                  <a:srgbClr val="FF0000"/>
                </a:solidFill>
                <a:latin typeface="Calibri" panose="020F0502020204030204" pitchFamily="34" charset="0"/>
                <a:cs typeface="Calibri" panose="020F0502020204030204" pitchFamily="34" charset="0"/>
              </a:rPr>
              <a:t>Goal 1 (Lotta alla povertà)</a:t>
            </a:r>
            <a:r>
              <a:rPr lang="it-IT" sz="1600" b="1" dirty="0">
                <a:solidFill>
                  <a:srgbClr val="002060"/>
                </a:solidFill>
                <a:latin typeface="Calibri" panose="020F0502020204030204" pitchFamily="34" charset="0"/>
                <a:cs typeface="Calibri" panose="020F0502020204030204" pitchFamily="34" charset="0"/>
              </a:rPr>
              <a:t>: </a:t>
            </a:r>
            <a:r>
              <a:rPr lang="it-IT" sz="1600" dirty="0">
                <a:solidFill>
                  <a:srgbClr val="002060"/>
                </a:solidFill>
                <a:latin typeface="Calibri" panose="020F0502020204030204" pitchFamily="34" charset="0"/>
                <a:cs typeface="Calibri" panose="020F0502020204030204" pitchFamily="34" charset="0"/>
              </a:rPr>
              <a:t>la misura del PNRR “Housing temporaneo e Stazioni di posta per le persone senza fissa dimora”, se attuata in sinergia con Fondi FESR e FSE+, permetterebbe </a:t>
            </a:r>
            <a:r>
              <a:rPr lang="it-IT" sz="1600" b="1" dirty="0">
                <a:solidFill>
                  <a:srgbClr val="002060"/>
                </a:solidFill>
                <a:latin typeface="Calibri" panose="020F0502020204030204" pitchFamily="34" charset="0"/>
                <a:cs typeface="Calibri" panose="020F0502020204030204" pitchFamily="34" charset="0"/>
              </a:rPr>
              <a:t>di limitare significativamente il fenomeno dei senza fissa dimora in Toscana entro il 2030 </a:t>
            </a:r>
            <a:r>
              <a:rPr lang="it-IT" sz="1600" dirty="0">
                <a:solidFill>
                  <a:srgbClr val="002060"/>
                </a:solidFill>
                <a:latin typeface="Calibri" panose="020F0502020204030204" pitchFamily="34" charset="0"/>
                <a:cs typeface="Calibri" panose="020F0502020204030204" pitchFamily="34" charset="0"/>
              </a:rPr>
              <a:t>e di contribuire indirettamente all’obiettivo dell’UE di </a:t>
            </a:r>
            <a:r>
              <a:rPr lang="it-IT" sz="1600" b="1" dirty="0">
                <a:solidFill>
                  <a:srgbClr val="002060"/>
                </a:solidFill>
                <a:latin typeface="Calibri" panose="020F0502020204030204" pitchFamily="34" charset="0"/>
                <a:cs typeface="Calibri" panose="020F0502020204030204" pitchFamily="34" charset="0"/>
              </a:rPr>
              <a:t>ridurre del 16% le persone a rischio di povertà o esclusione sociale rispetto al 2020.</a:t>
            </a:r>
            <a:endParaRPr lang="it-IT" sz="1600" dirty="0">
              <a:solidFill>
                <a:srgbClr val="002060"/>
              </a:solidFill>
              <a:latin typeface="Calibri" panose="020F0502020204030204" pitchFamily="34" charset="0"/>
              <a:cs typeface="Calibri" panose="020F0502020204030204" pitchFamily="34" charset="0"/>
            </a:endParaRPr>
          </a:p>
          <a:p>
            <a:pPr marL="285750" indent="-285750" algn="just">
              <a:buFontTx/>
              <a:buChar char="-"/>
            </a:pPr>
            <a:endParaRPr lang="it-IT" sz="1600" dirty="0">
              <a:solidFill>
                <a:srgbClr val="002060"/>
              </a:solidFill>
              <a:latin typeface="Calibri" panose="020F0502020204030204" pitchFamily="34" charset="0"/>
              <a:cs typeface="Calibri" panose="020F0502020204030204" pitchFamily="34" charset="0"/>
            </a:endParaRPr>
          </a:p>
          <a:p>
            <a:pPr algn="just"/>
            <a:r>
              <a:rPr lang="it-IT" sz="1600" b="1" dirty="0">
                <a:solidFill>
                  <a:srgbClr val="00B050"/>
                </a:solidFill>
                <a:latin typeface="Calibri" panose="020F0502020204030204" pitchFamily="34" charset="0"/>
                <a:cs typeface="Calibri" panose="020F0502020204030204" pitchFamily="34" charset="0"/>
              </a:rPr>
              <a:t>Goal 3 (Salute e benessere)</a:t>
            </a:r>
            <a:r>
              <a:rPr lang="it-IT" sz="1600" dirty="0">
                <a:solidFill>
                  <a:srgbClr val="002060"/>
                </a:solidFill>
                <a:latin typeface="Calibri" panose="020F0502020204030204" pitchFamily="34" charset="0"/>
                <a:cs typeface="Calibri" panose="020F0502020204030204" pitchFamily="34" charset="0"/>
              </a:rPr>
              <a:t>: gli interventi cofinanziati dai fondi europei concorrono a raggiungere obiettivi quantitativi, quali: la </a:t>
            </a:r>
            <a:r>
              <a:rPr lang="it-IT" sz="1600" b="1" dirty="0">
                <a:solidFill>
                  <a:srgbClr val="002060"/>
                </a:solidFill>
                <a:latin typeface="Calibri" panose="020F0502020204030204" pitchFamily="34" charset="0"/>
                <a:cs typeface="Calibri" panose="020F0502020204030204" pitchFamily="34" charset="0"/>
              </a:rPr>
              <a:t>quota del 10% di over 65 in assistenza domiciliare, il rapporto “ottimale” tra Case della Comunità e popolazione residente </a:t>
            </a:r>
            <a:r>
              <a:rPr lang="it-IT" sz="1600" dirty="0">
                <a:solidFill>
                  <a:srgbClr val="002060"/>
                </a:solidFill>
                <a:latin typeface="Calibri" panose="020F0502020204030204" pitchFamily="34" charset="0"/>
                <a:cs typeface="Calibri" panose="020F0502020204030204" pitchFamily="34" charset="0"/>
              </a:rPr>
              <a:t>e </a:t>
            </a:r>
            <a:r>
              <a:rPr lang="it-IT" sz="1600" b="1" dirty="0">
                <a:solidFill>
                  <a:srgbClr val="002060"/>
                </a:solidFill>
                <a:latin typeface="Calibri" panose="020F0502020204030204" pitchFamily="34" charset="0"/>
                <a:cs typeface="Calibri" panose="020F0502020204030204" pitchFamily="34" charset="0"/>
              </a:rPr>
              <a:t>tra Ospedali di Comunità e popolazione residente</a:t>
            </a:r>
            <a:r>
              <a:rPr lang="it-IT" sz="1600" dirty="0">
                <a:solidFill>
                  <a:srgbClr val="002060"/>
                </a:solidFill>
                <a:latin typeface="Calibri" panose="020F0502020204030204" pitchFamily="34" charset="0"/>
                <a:cs typeface="Calibri" panose="020F0502020204030204" pitchFamily="34" charset="0"/>
              </a:rPr>
              <a:t>. Potrebbero consentire di raggiungere anche l’obiettivo UE </a:t>
            </a:r>
            <a:r>
              <a:rPr lang="it-IT" sz="1600" b="1" dirty="0">
                <a:solidFill>
                  <a:srgbClr val="002060"/>
                </a:solidFill>
                <a:latin typeface="Calibri" panose="020F0502020204030204" pitchFamily="34" charset="0"/>
                <a:cs typeface="Calibri" panose="020F0502020204030204" pitchFamily="34" charset="0"/>
              </a:rPr>
              <a:t>di ridurre del 25% la mortalità per malattie non trasmissibili rispetto al 2013.</a:t>
            </a:r>
          </a:p>
          <a:p>
            <a:pPr marL="285750" indent="-285750" algn="just">
              <a:buFontTx/>
              <a:buChar char="-"/>
            </a:pPr>
            <a:endParaRPr lang="it-IT" sz="1600" dirty="0">
              <a:solidFill>
                <a:srgbClr val="002060"/>
              </a:solidFill>
              <a:latin typeface="Calibri" panose="020F0502020204030204" pitchFamily="34" charset="0"/>
              <a:cs typeface="Calibri" panose="020F0502020204030204" pitchFamily="34" charset="0"/>
            </a:endParaRPr>
          </a:p>
          <a:p>
            <a:pPr algn="just"/>
            <a:r>
              <a:rPr lang="it-IT" sz="1600" b="1" dirty="0">
                <a:solidFill>
                  <a:srgbClr val="C00000"/>
                </a:solidFill>
                <a:latin typeface="Calibri" panose="020F0502020204030204" pitchFamily="34" charset="0"/>
                <a:cs typeface="Calibri" panose="020F0502020204030204" pitchFamily="34" charset="0"/>
              </a:rPr>
              <a:t>Goal 4 (Istruzione di qualità)</a:t>
            </a:r>
            <a:r>
              <a:rPr lang="it-IT" sz="1600" b="1" dirty="0">
                <a:solidFill>
                  <a:srgbClr val="002060"/>
                </a:solidFill>
                <a:latin typeface="Calibri" panose="020F0502020204030204" pitchFamily="34" charset="0"/>
                <a:cs typeface="Calibri" panose="020F0502020204030204" pitchFamily="34" charset="0"/>
              </a:rPr>
              <a:t>: </a:t>
            </a:r>
            <a:r>
              <a:rPr lang="it-IT" sz="1600" dirty="0">
                <a:solidFill>
                  <a:srgbClr val="002060"/>
                </a:solidFill>
                <a:latin typeface="Calibri" panose="020F0502020204030204" pitchFamily="34" charset="0"/>
                <a:cs typeface="Calibri" panose="020F0502020204030204" pitchFamily="34" charset="0"/>
              </a:rPr>
              <a:t>l’obiettivo del </a:t>
            </a:r>
            <a:r>
              <a:rPr lang="it-IT" sz="1600" b="1" dirty="0">
                <a:solidFill>
                  <a:srgbClr val="002060"/>
                </a:solidFill>
                <a:latin typeface="Calibri" panose="020F0502020204030204" pitchFamily="34" charset="0"/>
                <a:cs typeface="Calibri" panose="020F0502020204030204" pitchFamily="34" charset="0"/>
              </a:rPr>
              <a:t>33% di posti negli asili nido</a:t>
            </a:r>
            <a:r>
              <a:rPr lang="it-IT" sz="1600" dirty="0">
                <a:solidFill>
                  <a:srgbClr val="002060"/>
                </a:solidFill>
                <a:latin typeface="Calibri" panose="020F0502020204030204" pitchFamily="34" charset="0"/>
                <a:cs typeface="Calibri" panose="020F0502020204030204" pitchFamily="34" charset="0"/>
              </a:rPr>
              <a:t> </a:t>
            </a:r>
            <a:r>
              <a:rPr lang="it-IT" sz="1600" b="1" dirty="0">
                <a:solidFill>
                  <a:srgbClr val="002060"/>
                </a:solidFill>
                <a:latin typeface="Calibri" panose="020F0502020204030204" pitchFamily="34" charset="0"/>
                <a:cs typeface="Calibri" panose="020F0502020204030204" pitchFamily="34" charset="0"/>
              </a:rPr>
              <a:t>e servizi integrativi per la prima infanzia è già raggiunto </a:t>
            </a:r>
            <a:r>
              <a:rPr lang="it-IT" sz="1600" dirty="0">
                <a:solidFill>
                  <a:srgbClr val="002060"/>
                </a:solidFill>
                <a:latin typeface="Calibri" panose="020F0502020204030204" pitchFamily="34" charset="0"/>
                <a:cs typeface="Calibri" panose="020F0502020204030204" pitchFamily="34" charset="0"/>
              </a:rPr>
              <a:t>dalla Regione, mentre </a:t>
            </a:r>
            <a:r>
              <a:rPr lang="it-IT" sz="1600" b="1" dirty="0">
                <a:solidFill>
                  <a:srgbClr val="002060"/>
                </a:solidFill>
                <a:latin typeface="Calibri" panose="020F0502020204030204" pitchFamily="34" charset="0"/>
                <a:cs typeface="Calibri" panose="020F0502020204030204" pitchFamily="34" charset="0"/>
              </a:rPr>
              <a:t>l’obiettivo UE di ridurre l’abbandono scolastico al 9% dovrebbe essere conseguito agevolmente dalla Regione</a:t>
            </a:r>
            <a:r>
              <a:rPr lang="it-IT" sz="1600" dirty="0">
                <a:solidFill>
                  <a:srgbClr val="002060"/>
                </a:solidFill>
                <a:latin typeface="Calibri" panose="020F0502020204030204" pitchFamily="34" charset="0"/>
                <a:cs typeface="Calibri" panose="020F0502020204030204" pitchFamily="34" charset="0"/>
              </a:rPr>
              <a:t>. Riguardo alla </a:t>
            </a:r>
            <a:r>
              <a:rPr lang="it-IT" sz="1600" b="1" dirty="0">
                <a:solidFill>
                  <a:srgbClr val="002060"/>
                </a:solidFill>
                <a:latin typeface="Calibri" panose="020F0502020204030204" pitchFamily="34" charset="0"/>
                <a:cs typeface="Calibri" panose="020F0502020204030204" pitchFamily="34" charset="0"/>
              </a:rPr>
              <a:t>quota di laureati, pari al 31,3%, le azioni del PNRR</a:t>
            </a:r>
            <a:r>
              <a:rPr lang="it-IT" sz="1600" dirty="0">
                <a:solidFill>
                  <a:srgbClr val="002060"/>
                </a:solidFill>
                <a:latin typeface="Calibri" panose="020F0502020204030204" pitchFamily="34" charset="0"/>
                <a:cs typeface="Calibri" panose="020F0502020204030204" pitchFamily="34" charset="0"/>
              </a:rPr>
              <a:t> (borse di studio per l’accesso all’università, alloggi per gli studenti, azioni per l’orientamento nella transizione scuola-università) </a:t>
            </a:r>
            <a:r>
              <a:rPr lang="it-IT" sz="1600" b="1" dirty="0">
                <a:solidFill>
                  <a:srgbClr val="002060"/>
                </a:solidFill>
                <a:latin typeface="Calibri" panose="020F0502020204030204" pitchFamily="34" charset="0"/>
                <a:cs typeface="Calibri" panose="020F0502020204030204" pitchFamily="34" charset="0"/>
              </a:rPr>
              <a:t>potrebbero contribuire a ridurre la distanza dall’obiettivo UE del 45% al 2030.</a:t>
            </a:r>
          </a:p>
          <a:p>
            <a:pPr marL="285750" indent="-285750" algn="just">
              <a:buFontTx/>
              <a:buChar char="-"/>
            </a:pPr>
            <a:endParaRPr lang="it-IT" sz="1600" dirty="0">
              <a:solidFill>
                <a:srgbClr val="002060"/>
              </a:solidFill>
              <a:latin typeface="Calibri" panose="020F0502020204030204" pitchFamily="34" charset="0"/>
              <a:cs typeface="Calibri" panose="020F0502020204030204" pitchFamily="34" charset="0"/>
            </a:endParaRPr>
          </a:p>
          <a:p>
            <a:pPr algn="just"/>
            <a:r>
              <a:rPr lang="it-IT" sz="1600" b="1" dirty="0">
                <a:solidFill>
                  <a:srgbClr val="FF3300"/>
                </a:solidFill>
                <a:latin typeface="Calibri" panose="020F0502020204030204" pitchFamily="34" charset="0"/>
                <a:cs typeface="Calibri" panose="020F0502020204030204" pitchFamily="34" charset="0"/>
              </a:rPr>
              <a:t>Goal 5 (Parità di genere</a:t>
            </a:r>
            <a:r>
              <a:rPr lang="it-IT" sz="1600" b="1" dirty="0">
                <a:solidFill>
                  <a:srgbClr val="FF6600"/>
                </a:solidFill>
                <a:latin typeface="Calibri" panose="020F0502020204030204" pitchFamily="34" charset="0"/>
                <a:cs typeface="Calibri" panose="020F0502020204030204" pitchFamily="34" charset="0"/>
              </a:rPr>
              <a:t>): </a:t>
            </a:r>
            <a:r>
              <a:rPr lang="it-IT" sz="1600" dirty="0">
                <a:solidFill>
                  <a:srgbClr val="002060"/>
                </a:solidFill>
                <a:latin typeface="Calibri" panose="020F0502020204030204" pitchFamily="34" charset="0"/>
                <a:cs typeface="Calibri" panose="020F0502020204030204" pitchFamily="34" charset="0"/>
              </a:rPr>
              <a:t>la </a:t>
            </a:r>
            <a:r>
              <a:rPr lang="it-IT" sz="1600" b="1" dirty="0">
                <a:solidFill>
                  <a:srgbClr val="002060"/>
                </a:solidFill>
                <a:latin typeface="Calibri" panose="020F0502020204030204" pitchFamily="34" charset="0"/>
                <a:cs typeface="Calibri" panose="020F0502020204030204" pitchFamily="34" charset="0"/>
              </a:rPr>
              <a:t>Regione si posiziona meglio del resto del Paese</a:t>
            </a:r>
            <a:r>
              <a:rPr lang="it-IT" sz="1600" dirty="0">
                <a:solidFill>
                  <a:srgbClr val="002060"/>
                </a:solidFill>
                <a:latin typeface="Calibri" panose="020F0502020204030204" pitchFamily="34" charset="0"/>
                <a:cs typeface="Calibri" panose="020F0502020204030204" pitchFamily="34" charset="0"/>
              </a:rPr>
              <a:t>. Il rapporto tra i tassi di occupazione delle donne con figli in età prescolare e delle donne senza</a:t>
            </a:r>
            <a:r>
              <a:rPr lang="it-IT" sz="1600" dirty="0">
                <a:solidFill>
                  <a:srgbClr val="FF0000"/>
                </a:solidFill>
                <a:latin typeface="Calibri" panose="020F0502020204030204" pitchFamily="34" charset="0"/>
                <a:cs typeface="Calibri" panose="020F0502020204030204" pitchFamily="34" charset="0"/>
              </a:rPr>
              <a:t> </a:t>
            </a:r>
            <a:r>
              <a:rPr lang="it-IT" sz="1600" dirty="0">
                <a:solidFill>
                  <a:srgbClr val="002060"/>
                </a:solidFill>
                <a:latin typeface="Calibri" panose="020F0502020204030204" pitchFamily="34" charset="0"/>
                <a:cs typeface="Calibri" panose="020F0502020204030204" pitchFamily="34" charset="0"/>
              </a:rPr>
              <a:t>figli e il gap occupazionale di genere registrano valori migliori della media nazionale. Le misure previste dal PNRR e dal Programma Regionale FSE+ 2021-2027 potrebbero contribuire a migliorare ulteriormente la situazione.</a:t>
            </a:r>
          </a:p>
        </p:txBody>
      </p:sp>
      <p:sp>
        <p:nvSpPr>
          <p:cNvPr id="4" name="Google Shape;167;g3347087103a_3_0">
            <a:extLst>
              <a:ext uri="{FF2B5EF4-FFF2-40B4-BE49-F238E27FC236}">
                <a16:creationId xmlns:a16="http://schemas.microsoft.com/office/drawing/2014/main" id="{2CE5EB6A-0D50-4EAB-D8AB-ABA2A91D834E}"/>
              </a:ext>
            </a:extLst>
          </p:cNvPr>
          <p:cNvSpPr txBox="1"/>
          <p:nvPr/>
        </p:nvSpPr>
        <p:spPr>
          <a:xfrm>
            <a:off x="479376" y="47942"/>
            <a:ext cx="11933100" cy="646290"/>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chemeClr val="accent5"/>
              </a:buClr>
              <a:buSzPts val="2400"/>
              <a:buFont typeface="Calibri"/>
              <a:buNone/>
            </a:pPr>
            <a:r>
              <a:rPr lang="it-IT" sz="3600" b="1" dirty="0">
                <a:solidFill>
                  <a:srgbClr val="C00000"/>
                </a:solidFill>
                <a:latin typeface="Calibri"/>
                <a:ea typeface="Calibri"/>
                <a:cs typeface="Calibri"/>
                <a:sym typeface="Calibri"/>
              </a:rPr>
              <a:t>La Toscana rispetto agli obiettivi di Sviluppo Sostenibile </a:t>
            </a:r>
            <a:endParaRPr sz="3600" b="1" i="0" u="none" strike="noStrike" cap="none" dirty="0">
              <a:solidFill>
                <a:srgbClr val="C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a:extLst>
            <a:ext uri="{FF2B5EF4-FFF2-40B4-BE49-F238E27FC236}">
              <a16:creationId xmlns:a16="http://schemas.microsoft.com/office/drawing/2014/main" id="{BA128C42-C64C-9245-9470-C858B16C2399}"/>
            </a:ext>
          </a:extLst>
        </p:cNvPr>
        <p:cNvGrpSpPr/>
        <p:nvPr/>
      </p:nvGrpSpPr>
      <p:grpSpPr>
        <a:xfrm>
          <a:off x="0" y="0"/>
          <a:ext cx="0" cy="0"/>
          <a:chOff x="0" y="0"/>
          <a:chExt cx="0" cy="0"/>
        </a:xfrm>
      </p:grpSpPr>
      <p:sp>
        <p:nvSpPr>
          <p:cNvPr id="71" name="Google Shape;71;p1">
            <a:extLst>
              <a:ext uri="{FF2B5EF4-FFF2-40B4-BE49-F238E27FC236}">
                <a16:creationId xmlns:a16="http://schemas.microsoft.com/office/drawing/2014/main" id="{68AEF0A1-EBD3-DF4D-F79E-63899DE0D79E}"/>
              </a:ext>
            </a:extLst>
          </p:cNvPr>
          <p:cNvSpPr txBox="1">
            <a:spLocks noGrp="1"/>
          </p:cNvSpPr>
          <p:nvPr>
            <p:ph type="sldNum" idx="12"/>
          </p:nvPr>
        </p:nvSpPr>
        <p:spPr>
          <a:xfrm>
            <a:off x="12010619" y="47942"/>
            <a:ext cx="181383" cy="269241"/>
          </a:xfrm>
          <a:prstGeom prst="rect">
            <a:avLst/>
          </a:prstGeom>
          <a:noFill/>
          <a:ln>
            <a:noFill/>
          </a:ln>
        </p:spPr>
        <p:txBody>
          <a:bodyPr spcFirstLastPara="1" wrap="square" lIns="45700" tIns="45700" rIns="45700" bIns="45700" anchor="ctr" anchorCtr="0">
            <a:spAutoFit/>
          </a:bodyPr>
          <a:lstStyle/>
          <a:p>
            <a:pPr marL="0" lvl="0" indent="0" algn="r" rtl="0">
              <a:lnSpc>
                <a:spcPct val="100000"/>
              </a:lnSpc>
              <a:spcBef>
                <a:spcPts val="0"/>
              </a:spcBef>
              <a:spcAft>
                <a:spcPts val="0"/>
              </a:spcAft>
              <a:buClr>
                <a:srgbClr val="888888"/>
              </a:buClr>
              <a:buSzPts val="1200"/>
              <a:buFont typeface="Calibri"/>
              <a:buNone/>
            </a:pPr>
            <a:fld id="{00000000-1234-1234-1234-123412341234}" type="slidenum">
              <a:rPr lang="it-IT"/>
              <a:pPr marL="0" lvl="0" indent="0" algn="r" rtl="0">
                <a:lnSpc>
                  <a:spcPct val="100000"/>
                </a:lnSpc>
                <a:spcBef>
                  <a:spcPts val="0"/>
                </a:spcBef>
                <a:spcAft>
                  <a:spcPts val="0"/>
                </a:spcAft>
                <a:buClr>
                  <a:srgbClr val="888888"/>
                </a:buClr>
                <a:buSzPts val="1200"/>
                <a:buFont typeface="Calibri"/>
                <a:buNone/>
              </a:pPr>
              <a:t>7</a:t>
            </a:fld>
            <a:endParaRPr/>
          </a:p>
        </p:txBody>
      </p:sp>
      <p:sp>
        <p:nvSpPr>
          <p:cNvPr id="3" name="CasellaDiTesto 2">
            <a:extLst>
              <a:ext uri="{FF2B5EF4-FFF2-40B4-BE49-F238E27FC236}">
                <a16:creationId xmlns:a16="http://schemas.microsoft.com/office/drawing/2014/main" id="{A1131A7F-CC25-694D-DEDD-4051D20E1B79}"/>
              </a:ext>
            </a:extLst>
          </p:cNvPr>
          <p:cNvSpPr txBox="1"/>
          <p:nvPr/>
        </p:nvSpPr>
        <p:spPr>
          <a:xfrm>
            <a:off x="174181" y="1628800"/>
            <a:ext cx="11682459" cy="4001095"/>
          </a:xfrm>
          <a:prstGeom prst="rect">
            <a:avLst/>
          </a:prstGeom>
          <a:noFill/>
        </p:spPr>
        <p:txBody>
          <a:bodyPr wrap="square">
            <a:spAutoFit/>
          </a:bodyPr>
          <a:lstStyle/>
          <a:p>
            <a:pPr algn="just"/>
            <a:r>
              <a:rPr lang="it-IT" sz="1600" b="1" dirty="0">
                <a:solidFill>
                  <a:srgbClr val="00B0F0"/>
                </a:solidFill>
                <a:latin typeface="Calibri" panose="020F0502020204030204" pitchFamily="34" charset="0"/>
                <a:cs typeface="Calibri" panose="020F0502020204030204" pitchFamily="34" charset="0"/>
              </a:rPr>
              <a:t>Goal 6 (Acqua pulita e servizi igienico-sanitari</a:t>
            </a:r>
            <a:r>
              <a:rPr lang="it-IT" sz="1600" dirty="0">
                <a:solidFill>
                  <a:srgbClr val="00B0F0"/>
                </a:solidFill>
                <a:latin typeface="Calibri" panose="020F0502020204030204" pitchFamily="34" charset="0"/>
                <a:cs typeface="Calibri" panose="020F0502020204030204" pitchFamily="34" charset="0"/>
              </a:rPr>
              <a:t>)</a:t>
            </a:r>
            <a:r>
              <a:rPr lang="it-IT" sz="1600" dirty="0">
                <a:solidFill>
                  <a:srgbClr val="002060"/>
                </a:solidFill>
                <a:latin typeface="Calibri" panose="020F0502020204030204" pitchFamily="34" charset="0"/>
                <a:cs typeface="Calibri" panose="020F0502020204030204" pitchFamily="34" charset="0"/>
              </a:rPr>
              <a:t>: la Toscana è destinataria di rilevanti investimenti del PNRR per potenziare la rete e migliorare l’efficienza delle infrastrutture idriche. La Regione registra una dispersione idrica lievemente inferiore a quella media nazionale ed è </a:t>
            </a:r>
            <a:r>
              <a:rPr lang="it-IT" sz="1600" b="1" dirty="0">
                <a:solidFill>
                  <a:srgbClr val="002060"/>
                </a:solidFill>
                <a:latin typeface="Calibri" panose="020F0502020204030204" pitchFamily="34" charset="0"/>
                <a:cs typeface="Calibri" panose="020F0502020204030204" pitchFamily="34" charset="0"/>
              </a:rPr>
              <a:t>uno dei pochi territori italiani a migliorare la situazione negli ultimi quattro anni, anche se sono necessari ulteriori investimenti per raggiungere gli obiettivi nazionali prefissati.</a:t>
            </a:r>
          </a:p>
          <a:p>
            <a:pPr marL="285750" indent="-285750" algn="just">
              <a:buFontTx/>
              <a:buChar char="-"/>
            </a:pPr>
            <a:endParaRPr lang="it-IT" sz="1000" dirty="0">
              <a:solidFill>
                <a:srgbClr val="002060"/>
              </a:solidFill>
              <a:latin typeface="Calibri" panose="020F0502020204030204" pitchFamily="34" charset="0"/>
              <a:cs typeface="Calibri" panose="020F0502020204030204" pitchFamily="34" charset="0"/>
            </a:endParaRPr>
          </a:p>
          <a:p>
            <a:pPr algn="just"/>
            <a:r>
              <a:rPr lang="it-IT" sz="1600" b="1" dirty="0">
                <a:solidFill>
                  <a:schemeClr val="accent4"/>
                </a:solidFill>
                <a:latin typeface="Calibri" panose="020F0502020204030204" pitchFamily="34" charset="0"/>
                <a:cs typeface="Calibri" panose="020F0502020204030204" pitchFamily="34" charset="0"/>
              </a:rPr>
              <a:t>Goal 7 (Energia pulita e accessibile</a:t>
            </a:r>
            <a:r>
              <a:rPr lang="it-IT" sz="1600" dirty="0">
                <a:solidFill>
                  <a:schemeClr val="accent4"/>
                </a:solidFill>
                <a:latin typeface="Calibri" panose="020F0502020204030204" pitchFamily="34" charset="0"/>
                <a:cs typeface="Calibri" panose="020F0502020204030204" pitchFamily="34" charset="0"/>
              </a:rPr>
              <a:t>)</a:t>
            </a:r>
            <a:r>
              <a:rPr lang="it-IT" sz="1600" dirty="0">
                <a:solidFill>
                  <a:srgbClr val="002060"/>
                </a:solidFill>
                <a:latin typeface="Calibri" panose="020F0502020204030204" pitchFamily="34" charset="0"/>
                <a:cs typeface="Calibri" panose="020F0502020204030204" pitchFamily="34" charset="0"/>
              </a:rPr>
              <a:t>: sono previsti rilevanti investimenti, cofinanziati dai fondi europei (PNRR e FESR), che mirano a </a:t>
            </a:r>
            <a:r>
              <a:rPr lang="it-IT" sz="1600" b="1" dirty="0">
                <a:solidFill>
                  <a:srgbClr val="002060"/>
                </a:solidFill>
                <a:latin typeface="Calibri" panose="020F0502020204030204" pitchFamily="34" charset="0"/>
                <a:cs typeface="Calibri" panose="020F0502020204030204" pitchFamily="34" charset="0"/>
              </a:rPr>
              <a:t>potenziare la capacità di rete per la distribuzione di energia rinnovabile, a migliorare l’efficientamento energetico, a favorire l’elettrificazione dei consumi energetici e che potrebbero contribuire in maniera significativa al raggiungimento degli obiettivi.</a:t>
            </a:r>
          </a:p>
          <a:p>
            <a:pPr marL="285750" indent="-285750" algn="just">
              <a:buFontTx/>
              <a:buChar char="-"/>
            </a:pPr>
            <a:endParaRPr lang="it-IT" sz="1000" dirty="0">
              <a:solidFill>
                <a:srgbClr val="002060"/>
              </a:solidFill>
              <a:latin typeface="Calibri" panose="020F0502020204030204" pitchFamily="34" charset="0"/>
              <a:cs typeface="Calibri" panose="020F0502020204030204" pitchFamily="34" charset="0"/>
            </a:endParaRPr>
          </a:p>
          <a:p>
            <a:pPr algn="just"/>
            <a:r>
              <a:rPr lang="it-IT" sz="1600" b="1" dirty="0">
                <a:solidFill>
                  <a:srgbClr val="CC0000"/>
                </a:solidFill>
                <a:latin typeface="Calibri" panose="020F0502020204030204" pitchFamily="34" charset="0"/>
                <a:cs typeface="Calibri" panose="020F0502020204030204" pitchFamily="34" charset="0"/>
              </a:rPr>
              <a:t>Goal 8 (Lavoro dignitoso e crescita economica)</a:t>
            </a:r>
            <a:r>
              <a:rPr lang="it-IT" sz="1600" b="1" dirty="0">
                <a:solidFill>
                  <a:srgbClr val="002060"/>
                </a:solidFill>
                <a:latin typeface="Calibri" panose="020F0502020204030204" pitchFamily="34" charset="0"/>
                <a:cs typeface="Calibri" panose="020F0502020204030204" pitchFamily="34" charset="0"/>
              </a:rPr>
              <a:t>: </a:t>
            </a:r>
            <a:r>
              <a:rPr lang="it-IT" sz="1600" dirty="0">
                <a:solidFill>
                  <a:srgbClr val="002060"/>
                </a:solidFill>
                <a:latin typeface="Calibri" panose="020F0502020204030204" pitchFamily="34" charset="0"/>
                <a:cs typeface="Calibri" panose="020F0502020204030204" pitchFamily="34" charset="0"/>
              </a:rPr>
              <a:t>le </a:t>
            </a:r>
            <a:r>
              <a:rPr lang="it-IT" sz="1600" b="1" dirty="0">
                <a:solidFill>
                  <a:srgbClr val="002060"/>
                </a:solidFill>
                <a:latin typeface="Calibri" panose="020F0502020204030204" pitchFamily="34" charset="0"/>
                <a:cs typeface="Calibri" panose="020F0502020204030204" pitchFamily="34" charset="0"/>
              </a:rPr>
              <a:t>azioni previste contribuiranno a migliorare un posizionamento già ottimo della Regione.  Il tasso di occupazione e la quota di NEET dovrebbero raggiungere i valori obiettivo europei entro il 2030.</a:t>
            </a:r>
          </a:p>
          <a:p>
            <a:pPr marL="285750" indent="-285750" algn="just">
              <a:buFontTx/>
              <a:buChar char="-"/>
            </a:pPr>
            <a:endParaRPr lang="it-IT" sz="1000" dirty="0">
              <a:solidFill>
                <a:srgbClr val="002060"/>
              </a:solidFill>
              <a:latin typeface="Calibri" panose="020F0502020204030204" pitchFamily="34" charset="0"/>
              <a:cs typeface="Calibri" panose="020F0502020204030204" pitchFamily="34" charset="0"/>
            </a:endParaRPr>
          </a:p>
          <a:p>
            <a:pPr algn="just"/>
            <a:r>
              <a:rPr lang="it-IT" sz="1600" b="1" dirty="0">
                <a:solidFill>
                  <a:srgbClr val="FF9900"/>
                </a:solidFill>
                <a:latin typeface="Calibri" panose="020F0502020204030204" pitchFamily="34" charset="0"/>
                <a:cs typeface="Calibri" panose="020F0502020204030204" pitchFamily="34" charset="0"/>
              </a:rPr>
              <a:t>Goal 9 (Imprese, innovazione e infrastrutture): </a:t>
            </a:r>
            <a:r>
              <a:rPr lang="it-IT" sz="1600" dirty="0">
                <a:solidFill>
                  <a:srgbClr val="002060"/>
                </a:solidFill>
                <a:latin typeface="Calibri" panose="020F0502020204030204" pitchFamily="34" charset="0"/>
                <a:cs typeface="Calibri" panose="020F0502020204030204" pitchFamily="34" charset="0"/>
              </a:rPr>
              <a:t>sono previsti interventi importanti, in particolare nella mobilità sostenibile e nelle infrastrutture digitali. La Toscana risulta </a:t>
            </a:r>
            <a:r>
              <a:rPr lang="it-IT" sz="1600" b="1" dirty="0">
                <a:solidFill>
                  <a:srgbClr val="002060"/>
                </a:solidFill>
                <a:latin typeface="Calibri" panose="020F0502020204030204" pitchFamily="34" charset="0"/>
                <a:cs typeface="Calibri" panose="020F0502020204030204" pitchFamily="34" charset="0"/>
              </a:rPr>
              <a:t>in linea con l’obiettivo nazionale di copertura della rete Gigabit su tutto il territorio regionale</a:t>
            </a:r>
            <a:r>
              <a:rPr lang="it-IT" sz="1600" dirty="0">
                <a:solidFill>
                  <a:srgbClr val="002060"/>
                </a:solidFill>
                <a:latin typeface="Calibri" panose="020F0502020204030204" pitchFamily="34" charset="0"/>
                <a:cs typeface="Calibri" panose="020F0502020204030204" pitchFamily="34" charset="0"/>
              </a:rPr>
              <a:t>. Rispetto alle attività di R&amp;S, sono numerose le misure che mirano a finanziare le attività di ricerca. La Toscana, come tutta l’Italia, è </a:t>
            </a:r>
            <a:r>
              <a:rPr lang="it-IT" sz="1600" b="1" dirty="0">
                <a:solidFill>
                  <a:srgbClr val="002060"/>
                </a:solidFill>
                <a:latin typeface="Calibri" panose="020F0502020204030204" pitchFamily="34" charset="0"/>
                <a:cs typeface="Calibri" panose="020F0502020204030204" pitchFamily="34" charset="0"/>
              </a:rPr>
              <a:t>distante dall’obiettivo UE di un'intensità di ricerca del 3% del PIL,</a:t>
            </a:r>
            <a:r>
              <a:rPr lang="it-IT" sz="1600" dirty="0">
                <a:solidFill>
                  <a:srgbClr val="002060"/>
                </a:solidFill>
                <a:latin typeface="Calibri" panose="020F0502020204030204" pitchFamily="34" charset="0"/>
                <a:cs typeface="Calibri" panose="020F0502020204030204" pitchFamily="34" charset="0"/>
              </a:rPr>
              <a:t> </a:t>
            </a:r>
            <a:r>
              <a:rPr lang="it-IT" sz="1600" b="1" dirty="0">
                <a:solidFill>
                  <a:srgbClr val="002060"/>
                </a:solidFill>
                <a:latin typeface="Calibri" panose="020F0502020204030204" pitchFamily="34" charset="0"/>
                <a:cs typeface="Calibri" panose="020F0502020204030204" pitchFamily="34" charset="0"/>
              </a:rPr>
              <a:t>ma le azioni previste con i fondi europei dovrebbero contribuire a ridurre  tale distanza</a:t>
            </a:r>
            <a:r>
              <a:rPr lang="it-IT" sz="1600" dirty="0">
                <a:solidFill>
                  <a:srgbClr val="002060"/>
                </a:solidFill>
                <a:latin typeface="Calibri" panose="020F0502020204030204" pitchFamily="34" charset="0"/>
                <a:cs typeface="Calibri" panose="020F0502020204030204" pitchFamily="34" charset="0"/>
              </a:rPr>
              <a:t>.</a:t>
            </a:r>
          </a:p>
        </p:txBody>
      </p:sp>
      <p:sp>
        <p:nvSpPr>
          <p:cNvPr id="5" name="Google Shape;167;g3347087103a_3_0">
            <a:extLst>
              <a:ext uri="{FF2B5EF4-FFF2-40B4-BE49-F238E27FC236}">
                <a16:creationId xmlns:a16="http://schemas.microsoft.com/office/drawing/2014/main" id="{9C9D74E4-7044-98FC-7601-AF7B483A6B19}"/>
              </a:ext>
            </a:extLst>
          </p:cNvPr>
          <p:cNvSpPr txBox="1"/>
          <p:nvPr/>
        </p:nvSpPr>
        <p:spPr>
          <a:xfrm>
            <a:off x="117269" y="63986"/>
            <a:ext cx="11933100" cy="646290"/>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chemeClr val="accent5"/>
              </a:buClr>
              <a:buSzPts val="2400"/>
              <a:buFont typeface="Calibri"/>
              <a:buNone/>
            </a:pPr>
            <a:r>
              <a:rPr lang="it-IT" sz="3600" b="1" dirty="0">
                <a:solidFill>
                  <a:srgbClr val="C00000"/>
                </a:solidFill>
                <a:latin typeface="Calibri"/>
                <a:ea typeface="Calibri"/>
                <a:cs typeface="Calibri"/>
                <a:sym typeface="Calibri"/>
              </a:rPr>
              <a:t>La Toscana rispetto agli obiettivi di Sviluppo Sostenibile </a:t>
            </a:r>
            <a:endParaRPr sz="3600" b="1" i="0" u="none" strike="noStrike" cap="none" dirty="0">
              <a:solidFill>
                <a:srgbClr val="C00000"/>
              </a:solidFill>
              <a:latin typeface="Calibri"/>
              <a:ea typeface="Calibri"/>
              <a:cs typeface="Calibri"/>
              <a:sym typeface="Calibri"/>
            </a:endParaRPr>
          </a:p>
        </p:txBody>
      </p:sp>
    </p:spTree>
    <p:extLst>
      <p:ext uri="{BB962C8B-B14F-4D97-AF65-F5344CB8AC3E}">
        <p14:creationId xmlns:p14="http://schemas.microsoft.com/office/powerpoint/2010/main" val="4045990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
          <a:extLst>
            <a:ext uri="{FF2B5EF4-FFF2-40B4-BE49-F238E27FC236}">
              <a16:creationId xmlns:a16="http://schemas.microsoft.com/office/drawing/2014/main" id="{9E7F05AE-A79D-A1A8-6246-C6606ACFD608}"/>
            </a:ext>
          </a:extLst>
        </p:cNvPr>
        <p:cNvGrpSpPr/>
        <p:nvPr/>
      </p:nvGrpSpPr>
      <p:grpSpPr>
        <a:xfrm>
          <a:off x="0" y="0"/>
          <a:ext cx="0" cy="0"/>
          <a:chOff x="0" y="0"/>
          <a:chExt cx="0" cy="0"/>
        </a:xfrm>
      </p:grpSpPr>
      <p:sp>
        <p:nvSpPr>
          <p:cNvPr id="71" name="Google Shape;71;p1">
            <a:extLst>
              <a:ext uri="{FF2B5EF4-FFF2-40B4-BE49-F238E27FC236}">
                <a16:creationId xmlns:a16="http://schemas.microsoft.com/office/drawing/2014/main" id="{2A14AD20-9F46-EF4D-68A2-C1A8B019662B}"/>
              </a:ext>
            </a:extLst>
          </p:cNvPr>
          <p:cNvSpPr txBox="1">
            <a:spLocks noGrp="1"/>
          </p:cNvSpPr>
          <p:nvPr>
            <p:ph type="sldNum" idx="12"/>
          </p:nvPr>
        </p:nvSpPr>
        <p:spPr>
          <a:xfrm>
            <a:off x="12010619" y="47942"/>
            <a:ext cx="181383" cy="269241"/>
          </a:xfrm>
          <a:prstGeom prst="rect">
            <a:avLst/>
          </a:prstGeom>
          <a:noFill/>
          <a:ln>
            <a:noFill/>
          </a:ln>
        </p:spPr>
        <p:txBody>
          <a:bodyPr spcFirstLastPara="1" wrap="square" lIns="45700" tIns="45700" rIns="45700" bIns="45700" anchor="ctr" anchorCtr="0">
            <a:spAutoFit/>
          </a:bodyPr>
          <a:lstStyle/>
          <a:p>
            <a:pPr marL="0" lvl="0" indent="0" algn="r" rtl="0">
              <a:lnSpc>
                <a:spcPct val="100000"/>
              </a:lnSpc>
              <a:spcBef>
                <a:spcPts val="0"/>
              </a:spcBef>
              <a:spcAft>
                <a:spcPts val="0"/>
              </a:spcAft>
              <a:buClr>
                <a:srgbClr val="888888"/>
              </a:buClr>
              <a:buSzPts val="1200"/>
              <a:buFont typeface="Calibri"/>
              <a:buNone/>
            </a:pPr>
            <a:fld id="{00000000-1234-1234-1234-123412341234}" type="slidenum">
              <a:rPr lang="it-IT"/>
              <a:pPr marL="0" lvl="0" indent="0" algn="r" rtl="0">
                <a:lnSpc>
                  <a:spcPct val="100000"/>
                </a:lnSpc>
                <a:spcBef>
                  <a:spcPts val="0"/>
                </a:spcBef>
                <a:spcAft>
                  <a:spcPts val="0"/>
                </a:spcAft>
                <a:buClr>
                  <a:srgbClr val="888888"/>
                </a:buClr>
                <a:buSzPts val="1200"/>
                <a:buFont typeface="Calibri"/>
                <a:buNone/>
              </a:pPr>
              <a:t>8</a:t>
            </a:fld>
            <a:endParaRPr/>
          </a:p>
        </p:txBody>
      </p:sp>
      <p:sp>
        <p:nvSpPr>
          <p:cNvPr id="3" name="CasellaDiTesto 2">
            <a:extLst>
              <a:ext uri="{FF2B5EF4-FFF2-40B4-BE49-F238E27FC236}">
                <a16:creationId xmlns:a16="http://schemas.microsoft.com/office/drawing/2014/main" id="{F9E709A0-3207-687A-F421-5D7832685486}"/>
              </a:ext>
            </a:extLst>
          </p:cNvPr>
          <p:cNvSpPr txBox="1"/>
          <p:nvPr/>
        </p:nvSpPr>
        <p:spPr>
          <a:xfrm>
            <a:off x="191344" y="1507425"/>
            <a:ext cx="11819275" cy="4493538"/>
          </a:xfrm>
          <a:prstGeom prst="rect">
            <a:avLst/>
          </a:prstGeom>
          <a:noFill/>
        </p:spPr>
        <p:txBody>
          <a:bodyPr wrap="square">
            <a:spAutoFit/>
          </a:bodyPr>
          <a:lstStyle/>
          <a:p>
            <a:pPr algn="just"/>
            <a:r>
              <a:rPr lang="it-IT" sz="1600" b="1" dirty="0">
                <a:solidFill>
                  <a:srgbClr val="FF0066"/>
                </a:solidFill>
                <a:latin typeface="Calibri" panose="020F0502020204030204" pitchFamily="34" charset="0"/>
                <a:cs typeface="Calibri" panose="020F0502020204030204" pitchFamily="34" charset="0"/>
              </a:rPr>
              <a:t>Goal 10 (Contrasto alle disuguaglianze</a:t>
            </a:r>
            <a:r>
              <a:rPr lang="it-IT" sz="1600" dirty="0">
                <a:solidFill>
                  <a:srgbClr val="FF0066"/>
                </a:solidFill>
                <a:latin typeface="Calibri" panose="020F0502020204030204" pitchFamily="34" charset="0"/>
                <a:cs typeface="Calibri" panose="020F0502020204030204" pitchFamily="34" charset="0"/>
              </a:rPr>
              <a:t>)</a:t>
            </a:r>
            <a:r>
              <a:rPr lang="it-IT" sz="1600" dirty="0">
                <a:solidFill>
                  <a:srgbClr val="002060"/>
                </a:solidFill>
                <a:latin typeface="Calibri" panose="020F0502020204030204" pitchFamily="34" charset="0"/>
                <a:cs typeface="Calibri" panose="020F0502020204030204" pitchFamily="34" charset="0"/>
              </a:rPr>
              <a:t>: la Regione mostra un </a:t>
            </a:r>
            <a:r>
              <a:rPr lang="it-IT" sz="1600" b="1" dirty="0">
                <a:solidFill>
                  <a:srgbClr val="002060"/>
                </a:solidFill>
                <a:latin typeface="Calibri" panose="020F0502020204030204" pitchFamily="34" charset="0"/>
                <a:cs typeface="Calibri" panose="020F0502020204030204" pitchFamily="34" charset="0"/>
              </a:rPr>
              <a:t>valore molto prossimo all’obiettivo sulla riduzione delle disuguaglianze </a:t>
            </a:r>
            <a:r>
              <a:rPr lang="it-IT" sz="1600" dirty="0">
                <a:solidFill>
                  <a:srgbClr val="002060"/>
                </a:solidFill>
                <a:latin typeface="Calibri" panose="020F0502020204030204" pitchFamily="34" charset="0"/>
                <a:cs typeface="Calibri" panose="020F0502020204030204" pitchFamily="34" charset="0"/>
              </a:rPr>
              <a:t>in termini di reddito netto, al contrario del resto del Paese.</a:t>
            </a:r>
          </a:p>
          <a:p>
            <a:pPr marL="285750" indent="-285750" algn="just">
              <a:buFontTx/>
              <a:buChar char="-"/>
            </a:pPr>
            <a:endParaRPr lang="it-IT" sz="1000" dirty="0">
              <a:solidFill>
                <a:srgbClr val="002060"/>
              </a:solidFill>
              <a:latin typeface="Calibri" panose="020F0502020204030204" pitchFamily="34" charset="0"/>
              <a:cs typeface="Calibri" panose="020F0502020204030204" pitchFamily="34" charset="0"/>
            </a:endParaRPr>
          </a:p>
          <a:p>
            <a:pPr algn="just"/>
            <a:r>
              <a:rPr lang="it-IT" sz="1600" b="1" dirty="0">
                <a:solidFill>
                  <a:srgbClr val="FF6600"/>
                </a:solidFill>
                <a:latin typeface="Calibri" panose="020F0502020204030204" pitchFamily="34" charset="0"/>
                <a:cs typeface="Calibri" panose="020F0502020204030204" pitchFamily="34" charset="0"/>
              </a:rPr>
              <a:t>Goal 11 (Città e comunità sostenibili)</a:t>
            </a:r>
            <a:r>
              <a:rPr lang="it-IT" sz="1600" b="1" dirty="0">
                <a:solidFill>
                  <a:srgbClr val="002060"/>
                </a:solidFill>
                <a:latin typeface="Calibri" panose="020F0502020204030204" pitchFamily="34" charset="0"/>
                <a:cs typeface="Calibri" panose="020F0502020204030204" pitchFamily="34" charset="0"/>
              </a:rPr>
              <a:t>: </a:t>
            </a:r>
            <a:r>
              <a:rPr lang="it-IT" sz="1600" dirty="0">
                <a:solidFill>
                  <a:srgbClr val="002060"/>
                </a:solidFill>
                <a:latin typeface="Calibri" panose="020F0502020204030204" pitchFamily="34" charset="0"/>
                <a:cs typeface="Calibri" panose="020F0502020204030204" pitchFamily="34" charset="0"/>
              </a:rPr>
              <a:t>con le misure di </a:t>
            </a:r>
            <a:r>
              <a:rPr lang="it-IT" sz="1600" b="1" dirty="0">
                <a:solidFill>
                  <a:srgbClr val="002060"/>
                </a:solidFill>
                <a:latin typeface="Calibri" panose="020F0502020204030204" pitchFamily="34" charset="0"/>
                <a:cs typeface="Calibri" panose="020F0502020204030204" pitchFamily="34" charset="0"/>
              </a:rPr>
              <a:t>rigenerazione urbana </a:t>
            </a:r>
            <a:r>
              <a:rPr lang="it-IT" sz="1600" dirty="0">
                <a:solidFill>
                  <a:srgbClr val="002060"/>
                </a:solidFill>
                <a:latin typeface="Calibri" panose="020F0502020204030204" pitchFamily="34" charset="0"/>
                <a:cs typeface="Calibri" panose="020F0502020204030204" pitchFamily="34" charset="0"/>
              </a:rPr>
              <a:t>che coinvolgono molti Comuni, gli interventi per lo sviluppo dei </a:t>
            </a:r>
            <a:r>
              <a:rPr lang="it-IT" sz="1600" b="1" dirty="0">
                <a:solidFill>
                  <a:srgbClr val="002060"/>
                </a:solidFill>
                <a:latin typeface="Calibri" panose="020F0502020204030204" pitchFamily="34" charset="0"/>
                <a:cs typeface="Calibri" panose="020F0502020204030204" pitchFamily="34" charset="0"/>
              </a:rPr>
              <a:t>sistemi di trasporto rapido di massa</a:t>
            </a:r>
            <a:r>
              <a:rPr lang="it-IT" sz="1600" dirty="0">
                <a:solidFill>
                  <a:srgbClr val="002060"/>
                </a:solidFill>
                <a:latin typeface="Calibri" panose="020F0502020204030204" pitchFamily="34" charset="0"/>
                <a:cs typeface="Calibri" panose="020F0502020204030204" pitchFamily="34" charset="0"/>
              </a:rPr>
              <a:t>,  il potenziamento del </a:t>
            </a:r>
            <a:r>
              <a:rPr lang="it-IT" sz="1600" b="1" dirty="0">
                <a:solidFill>
                  <a:srgbClr val="002060"/>
                </a:solidFill>
                <a:latin typeface="Calibri" panose="020F0502020204030204" pitchFamily="34" charset="0"/>
                <a:cs typeface="Calibri" panose="020F0502020204030204" pitchFamily="34" charset="0"/>
              </a:rPr>
              <a:t>parco autobus a zero emissioni</a:t>
            </a:r>
            <a:r>
              <a:rPr lang="it-IT" sz="1600" dirty="0">
                <a:solidFill>
                  <a:srgbClr val="002060"/>
                </a:solidFill>
                <a:latin typeface="Calibri" panose="020F0502020204030204" pitchFamily="34" charset="0"/>
                <a:cs typeface="Calibri" panose="020F0502020204030204" pitchFamily="34" charset="0"/>
              </a:rPr>
              <a:t>, il rafforzamento della </a:t>
            </a:r>
            <a:r>
              <a:rPr lang="it-IT" sz="1600" b="1" dirty="0">
                <a:solidFill>
                  <a:srgbClr val="002060"/>
                </a:solidFill>
                <a:latin typeface="Calibri" panose="020F0502020204030204" pitchFamily="34" charset="0"/>
                <a:cs typeface="Calibri" panose="020F0502020204030204" pitchFamily="34" charset="0"/>
              </a:rPr>
              <a:t>mobilità ciclistica</a:t>
            </a:r>
            <a:r>
              <a:rPr lang="it-IT" sz="1600" dirty="0">
                <a:solidFill>
                  <a:srgbClr val="002060"/>
                </a:solidFill>
                <a:latin typeface="Calibri" panose="020F0502020204030204" pitchFamily="34" charset="0"/>
                <a:cs typeface="Calibri" panose="020F0502020204030204" pitchFamily="34" charset="0"/>
              </a:rPr>
              <a:t>, </a:t>
            </a:r>
            <a:r>
              <a:rPr lang="it-IT" sz="1600" b="1" dirty="0">
                <a:solidFill>
                  <a:srgbClr val="002060"/>
                </a:solidFill>
                <a:latin typeface="Calibri" panose="020F0502020204030204" pitchFamily="34" charset="0"/>
                <a:cs typeface="Calibri" panose="020F0502020204030204" pitchFamily="34" charset="0"/>
              </a:rPr>
              <a:t>la situazione è destinata a migliorare significativamente</a:t>
            </a:r>
            <a:r>
              <a:rPr lang="it-IT" sz="1600" dirty="0">
                <a:solidFill>
                  <a:srgbClr val="002060"/>
                </a:solidFill>
                <a:latin typeface="Calibri" panose="020F0502020204030204" pitchFamily="34" charset="0"/>
                <a:cs typeface="Calibri" panose="020F0502020204030204" pitchFamily="34" charset="0"/>
              </a:rPr>
              <a:t>. Questi </a:t>
            </a:r>
            <a:r>
              <a:rPr lang="it-IT" sz="1600" b="1" dirty="0">
                <a:solidFill>
                  <a:srgbClr val="002060"/>
                </a:solidFill>
                <a:latin typeface="Calibri" panose="020F0502020204030204" pitchFamily="34" charset="0"/>
                <a:cs typeface="Calibri" panose="020F0502020204030204" pitchFamily="34" charset="0"/>
              </a:rPr>
              <a:t>investimenti dovrebbero incidere positivamente anche sulla sicurezza stradale e sulla qualità dell’aria. </a:t>
            </a:r>
            <a:r>
              <a:rPr lang="it-IT" sz="1600" dirty="0">
                <a:solidFill>
                  <a:srgbClr val="002060"/>
                </a:solidFill>
                <a:latin typeface="Calibri" panose="020F0502020204030204" pitchFamily="34" charset="0"/>
                <a:cs typeface="Calibri" panose="020F0502020204030204" pitchFamily="34" charset="0"/>
              </a:rPr>
              <a:t>Su quest’ultimo aspetto, la Toscana </a:t>
            </a:r>
            <a:r>
              <a:rPr lang="it-IT" sz="1600" b="1" dirty="0">
                <a:solidFill>
                  <a:srgbClr val="002060"/>
                </a:solidFill>
                <a:latin typeface="Calibri" panose="020F0502020204030204" pitchFamily="34" charset="0"/>
                <a:cs typeface="Calibri" panose="020F0502020204030204" pitchFamily="34" charset="0"/>
              </a:rPr>
              <a:t>è vicina al raggiungimento dell’obiettivo di non superamento del limite di PM10 per oltre 3 giorni l’anno</a:t>
            </a:r>
            <a:r>
              <a:rPr lang="it-IT" sz="1600" dirty="0">
                <a:solidFill>
                  <a:srgbClr val="002060"/>
                </a:solidFill>
                <a:latin typeface="Calibri" panose="020F0502020204030204" pitchFamily="34" charset="0"/>
                <a:cs typeface="Calibri" panose="020F0502020204030204" pitchFamily="34" charset="0"/>
              </a:rPr>
              <a:t>. Infine, la Regione, tra i territori morfologicamente più a rischio idrogeologico, </a:t>
            </a:r>
            <a:r>
              <a:rPr lang="it-IT" sz="1600" b="1" dirty="0">
                <a:solidFill>
                  <a:srgbClr val="002060"/>
                </a:solidFill>
                <a:latin typeface="Calibri" panose="020F0502020204030204" pitchFamily="34" charset="0"/>
                <a:cs typeface="Calibri" panose="020F0502020204030204" pitchFamily="34" charset="0"/>
              </a:rPr>
              <a:t>è tra le maggiori destinatarie dei fondi PNRR per la gestione del rischio di alluvione e idrogeologico.</a:t>
            </a:r>
            <a:endParaRPr lang="it-IT" sz="1600" dirty="0">
              <a:solidFill>
                <a:srgbClr val="002060"/>
              </a:solidFill>
              <a:latin typeface="Calibri" panose="020F0502020204030204" pitchFamily="34" charset="0"/>
              <a:cs typeface="Calibri" panose="020F0502020204030204" pitchFamily="34" charset="0"/>
            </a:endParaRPr>
          </a:p>
          <a:p>
            <a:pPr marL="285750" indent="-285750" algn="just">
              <a:buFontTx/>
              <a:buChar char="-"/>
            </a:pPr>
            <a:endParaRPr lang="it-IT" sz="1000" dirty="0">
              <a:solidFill>
                <a:srgbClr val="002060"/>
              </a:solidFill>
              <a:latin typeface="Calibri" panose="020F0502020204030204" pitchFamily="34" charset="0"/>
              <a:cs typeface="Calibri" panose="020F0502020204030204" pitchFamily="34" charset="0"/>
            </a:endParaRPr>
          </a:p>
          <a:p>
            <a:pPr algn="just"/>
            <a:r>
              <a:rPr lang="it-IT" sz="1600" b="1" dirty="0">
                <a:solidFill>
                  <a:schemeClr val="accent2">
                    <a:lumMod val="75000"/>
                  </a:schemeClr>
                </a:solidFill>
                <a:latin typeface="Calibri" panose="020F0502020204030204" pitchFamily="34" charset="0"/>
                <a:cs typeface="Calibri" panose="020F0502020204030204" pitchFamily="34" charset="0"/>
              </a:rPr>
              <a:t>Goal 12 (Consumo e produzione responsabili)</a:t>
            </a:r>
            <a:r>
              <a:rPr lang="it-IT" sz="1600" b="1" dirty="0">
                <a:solidFill>
                  <a:srgbClr val="002060"/>
                </a:solidFill>
                <a:latin typeface="Calibri" panose="020F0502020204030204" pitchFamily="34" charset="0"/>
                <a:cs typeface="Calibri" panose="020F0502020204030204" pitchFamily="34" charset="0"/>
              </a:rPr>
              <a:t>: </a:t>
            </a:r>
            <a:r>
              <a:rPr lang="it-IT" sz="1600" dirty="0">
                <a:solidFill>
                  <a:srgbClr val="002060"/>
                </a:solidFill>
                <a:latin typeface="Calibri" panose="020F0502020204030204" pitchFamily="34" charset="0"/>
                <a:cs typeface="Calibri" panose="020F0502020204030204" pitchFamily="34" charset="0"/>
              </a:rPr>
              <a:t>le misure finanziate dal PNRR e dal FESR hanno lo scopo di </a:t>
            </a:r>
            <a:r>
              <a:rPr lang="it-IT" sz="1600" b="1" dirty="0">
                <a:solidFill>
                  <a:srgbClr val="002060"/>
                </a:solidFill>
                <a:latin typeface="Calibri" panose="020F0502020204030204" pitchFamily="34" charset="0"/>
                <a:cs typeface="Calibri" panose="020F0502020204030204" pitchFamily="34" charset="0"/>
              </a:rPr>
              <a:t>migliorare, digitalizzare e potenziare la rete di raccolta differenziata dei rifiuti urbani</a:t>
            </a:r>
            <a:r>
              <a:rPr lang="it-IT" sz="1600" dirty="0">
                <a:solidFill>
                  <a:srgbClr val="002060"/>
                </a:solidFill>
                <a:latin typeface="Calibri" panose="020F0502020204030204" pitchFamily="34" charset="0"/>
                <a:cs typeface="Calibri" panose="020F0502020204030204" pitchFamily="34" charset="0"/>
              </a:rPr>
              <a:t> e contribuire al conseguimento degli obiettivi di circolarità fissati dalla UE. Gli interventi previsti agiscono sul riciclo, ma meno sulla riduzione della produzione di rifiuti urbani, per la quale la Toscana presenta un valore superiore alla media nazionale.</a:t>
            </a:r>
          </a:p>
          <a:p>
            <a:pPr marL="285750" indent="-285750" algn="just">
              <a:buFontTx/>
              <a:buChar char="-"/>
            </a:pPr>
            <a:endParaRPr lang="it-IT" sz="1000" dirty="0">
              <a:solidFill>
                <a:srgbClr val="002060"/>
              </a:solidFill>
              <a:latin typeface="Calibri" panose="020F0502020204030204" pitchFamily="34" charset="0"/>
              <a:cs typeface="Calibri" panose="020F0502020204030204" pitchFamily="34" charset="0"/>
            </a:endParaRPr>
          </a:p>
          <a:p>
            <a:pPr algn="just"/>
            <a:r>
              <a:rPr lang="it-IT" sz="1600" b="1" dirty="0">
                <a:solidFill>
                  <a:schemeClr val="accent1">
                    <a:lumMod val="75000"/>
                  </a:schemeClr>
                </a:solidFill>
                <a:latin typeface="Calibri" panose="020F0502020204030204" pitchFamily="34" charset="0"/>
                <a:cs typeface="Calibri" panose="020F0502020204030204" pitchFamily="34" charset="0"/>
              </a:rPr>
              <a:t>Goal 16 (Pace, giustizia e istituzioni)</a:t>
            </a:r>
            <a:r>
              <a:rPr lang="it-IT" sz="1600" dirty="0">
                <a:solidFill>
                  <a:srgbClr val="002060"/>
                </a:solidFill>
                <a:latin typeface="Calibri" panose="020F0502020204030204" pitchFamily="34" charset="0"/>
                <a:cs typeface="Calibri" panose="020F0502020204030204" pitchFamily="34" charset="0"/>
              </a:rPr>
              <a:t>: la Regione è destinataria delle riforme previste dal PNRR volte a </a:t>
            </a:r>
            <a:r>
              <a:rPr lang="it-IT" sz="1600" b="1" dirty="0">
                <a:solidFill>
                  <a:srgbClr val="002060"/>
                </a:solidFill>
                <a:latin typeface="Calibri" panose="020F0502020204030204" pitchFamily="34" charset="0"/>
                <a:cs typeface="Calibri" panose="020F0502020204030204" pitchFamily="34" charset="0"/>
              </a:rPr>
              <a:t>migliorare l’efficienza e a ridurre i tempi dei processi civili e penali</a:t>
            </a:r>
            <a:r>
              <a:rPr lang="it-IT" sz="1600" dirty="0">
                <a:solidFill>
                  <a:srgbClr val="002060"/>
                </a:solidFill>
                <a:latin typeface="Calibri" panose="020F0502020204030204" pitchFamily="34" charset="0"/>
                <a:cs typeface="Calibri" panose="020F0502020204030204" pitchFamily="34" charset="0"/>
              </a:rPr>
              <a:t>. La Toscana dovrebbe </a:t>
            </a:r>
            <a:r>
              <a:rPr lang="it-IT" sz="1600" b="1" dirty="0">
                <a:solidFill>
                  <a:srgbClr val="002060"/>
                </a:solidFill>
                <a:latin typeface="Calibri" panose="020F0502020204030204" pitchFamily="34" charset="0"/>
                <a:cs typeface="Calibri" panose="020F0502020204030204" pitchFamily="34" charset="0"/>
              </a:rPr>
              <a:t>avvicinarsi significativamente nel 2026 all’obiettivo di riduzione della durata media dei procedimenti civili</a:t>
            </a:r>
            <a:r>
              <a:rPr lang="it-IT" sz="1600" dirty="0">
                <a:solidFill>
                  <a:srgbClr val="002060"/>
                </a:solidFill>
                <a:latin typeface="Calibri" panose="020F0502020204030204" pitchFamily="34" charset="0"/>
                <a:cs typeface="Calibri" panose="020F0502020204030204" pitchFamily="34" charset="0"/>
              </a:rPr>
              <a:t> del 40% rispetto al 2019, mentre </a:t>
            </a:r>
            <a:r>
              <a:rPr lang="it-IT" sz="1600" b="1" dirty="0">
                <a:solidFill>
                  <a:srgbClr val="002060"/>
                </a:solidFill>
                <a:latin typeface="Calibri" panose="020F0502020204030204" pitchFamily="34" charset="0"/>
                <a:cs typeface="Calibri" panose="020F0502020204030204" pitchFamily="34" charset="0"/>
              </a:rPr>
              <a:t>ha già raggiunto l’obiettivo di azzeramento del sovraffollamento negli istituti di pena</a:t>
            </a:r>
            <a:r>
              <a:rPr lang="it-IT" sz="1600" dirty="0">
                <a:solidFill>
                  <a:srgbClr val="002060"/>
                </a:solidFill>
                <a:latin typeface="Calibri" panose="020F0502020204030204" pitchFamily="34" charset="0"/>
                <a:cs typeface="Calibri" panose="020F0502020204030204" pitchFamily="34" charset="0"/>
              </a:rPr>
              <a:t>.</a:t>
            </a:r>
          </a:p>
        </p:txBody>
      </p:sp>
      <p:sp>
        <p:nvSpPr>
          <p:cNvPr id="4" name="Google Shape;167;g3347087103a_3_0">
            <a:extLst>
              <a:ext uri="{FF2B5EF4-FFF2-40B4-BE49-F238E27FC236}">
                <a16:creationId xmlns:a16="http://schemas.microsoft.com/office/drawing/2014/main" id="{E5712F8F-439E-B82B-9344-9FA0A2DD7332}"/>
              </a:ext>
            </a:extLst>
          </p:cNvPr>
          <p:cNvSpPr txBox="1"/>
          <p:nvPr/>
        </p:nvSpPr>
        <p:spPr>
          <a:xfrm>
            <a:off x="117269" y="63986"/>
            <a:ext cx="11933100" cy="646290"/>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chemeClr val="accent5"/>
              </a:buClr>
              <a:buSzPts val="2400"/>
              <a:buFont typeface="Calibri"/>
              <a:buNone/>
            </a:pPr>
            <a:r>
              <a:rPr lang="it-IT" sz="3600" b="1" dirty="0">
                <a:solidFill>
                  <a:srgbClr val="C00000"/>
                </a:solidFill>
                <a:latin typeface="Calibri"/>
                <a:ea typeface="Calibri"/>
                <a:cs typeface="Calibri"/>
                <a:sym typeface="Calibri"/>
              </a:rPr>
              <a:t>La Toscana rispetto agli obiettivi di Sviluppo Sostenibile </a:t>
            </a:r>
            <a:endParaRPr sz="3600" b="1" i="0" u="none" strike="noStrike" cap="none" dirty="0">
              <a:solidFill>
                <a:srgbClr val="C00000"/>
              </a:solidFill>
              <a:latin typeface="Calibri"/>
              <a:ea typeface="Calibri"/>
              <a:cs typeface="Calibri"/>
              <a:sym typeface="Calibri"/>
            </a:endParaRPr>
          </a:p>
        </p:txBody>
      </p:sp>
    </p:spTree>
    <p:extLst>
      <p:ext uri="{BB962C8B-B14F-4D97-AF65-F5344CB8AC3E}">
        <p14:creationId xmlns:p14="http://schemas.microsoft.com/office/powerpoint/2010/main" val="676786983"/>
      </p:ext>
    </p:extLst>
  </p:cSld>
  <p:clrMapOvr>
    <a:masterClrMapping/>
  </p:clrMapOvr>
</p:sld>
</file>

<file path=ppt/theme/theme1.xml><?xml version="1.0" encoding="utf-8"?>
<a:theme xmlns:a="http://schemas.openxmlformats.org/drawingml/2006/main" name="Personalizza struttura">
  <a:themeElements>
    <a:clrScheme name="Personalizza struttura">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ersonalizza struttura">
  <a:themeElements>
    <a:clrScheme name="Personalizza struttura">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1691</TotalTime>
  <Words>1241</Words>
  <Application>Microsoft Office PowerPoint</Application>
  <PresentationFormat>Widescreen</PresentationFormat>
  <Paragraphs>55</Paragraphs>
  <Slides>8</Slides>
  <Notes>8</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8</vt:i4>
      </vt:variant>
    </vt:vector>
  </HeadingPairs>
  <TitlesOfParts>
    <vt:vector size="11" baseType="lpstr">
      <vt:lpstr>Arial</vt:lpstr>
      <vt:lpstr>Calibri</vt:lpstr>
      <vt:lpstr>Personalizza struttura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Giuliana Coccia</dc:creator>
  <cp:lastModifiedBy>Nina International</cp:lastModifiedBy>
  <cp:revision>32</cp:revision>
  <dcterms:modified xsi:type="dcterms:W3CDTF">2025-06-26T09:30:35Z</dcterms:modified>
</cp:coreProperties>
</file>